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7"/>
  </p:notesMasterIdLst>
  <p:handoutMasterIdLst>
    <p:handoutMasterId r:id="rId48"/>
  </p:handoutMasterIdLst>
  <p:sldIdLst>
    <p:sldId id="355" r:id="rId7"/>
    <p:sldId id="396" r:id="rId8"/>
    <p:sldId id="417" r:id="rId9"/>
    <p:sldId id="400" r:id="rId10"/>
    <p:sldId id="410" r:id="rId11"/>
    <p:sldId id="411" r:id="rId12"/>
    <p:sldId id="416" r:id="rId13"/>
    <p:sldId id="412" r:id="rId14"/>
    <p:sldId id="413" r:id="rId15"/>
    <p:sldId id="418" r:id="rId16"/>
    <p:sldId id="434" r:id="rId17"/>
    <p:sldId id="414" r:id="rId18"/>
    <p:sldId id="435" r:id="rId19"/>
    <p:sldId id="415" r:id="rId20"/>
    <p:sldId id="420" r:id="rId21"/>
    <p:sldId id="422" r:id="rId22"/>
    <p:sldId id="423" r:id="rId23"/>
    <p:sldId id="424" r:id="rId24"/>
    <p:sldId id="425" r:id="rId25"/>
    <p:sldId id="426" r:id="rId26"/>
    <p:sldId id="397" r:id="rId27"/>
    <p:sldId id="427" r:id="rId28"/>
    <p:sldId id="402" r:id="rId29"/>
    <p:sldId id="405" r:id="rId30"/>
    <p:sldId id="406" r:id="rId31"/>
    <p:sldId id="428" r:id="rId32"/>
    <p:sldId id="403" r:id="rId33"/>
    <p:sldId id="404" r:id="rId34"/>
    <p:sldId id="429" r:id="rId35"/>
    <p:sldId id="399" r:id="rId36"/>
    <p:sldId id="430" r:id="rId37"/>
    <p:sldId id="409" r:id="rId38"/>
    <p:sldId id="407" r:id="rId39"/>
    <p:sldId id="433" r:id="rId40"/>
    <p:sldId id="431" r:id="rId41"/>
    <p:sldId id="408" r:id="rId42"/>
    <p:sldId id="432" r:id="rId43"/>
    <p:sldId id="398" r:id="rId44"/>
    <p:sldId id="436" r:id="rId45"/>
    <p:sldId id="421" r:id="rId4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5BD"/>
    <a:srgbClr val="007A00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180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043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16/11/2022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16/11/2022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50" name="Picture 2" descr="University of Alberta in Canada - Bachelor Degrees">
            <a:extLst>
              <a:ext uri="{FF2B5EF4-FFF2-40B4-BE49-F238E27FC236}">
                <a16:creationId xmlns:a16="http://schemas.microsoft.com/office/drawing/2014/main" id="{661E9700-6D4B-C79A-C0B4-2E3F78977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2" descr="University of Alberta in Canada - Bachelor Degrees">
            <a:extLst>
              <a:ext uri="{FF2B5EF4-FFF2-40B4-BE49-F238E27FC236}">
                <a16:creationId xmlns:a16="http://schemas.microsoft.com/office/drawing/2014/main" id="{240CEE72-6CDA-9658-4514-877AD326AB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pic>
        <p:nvPicPr>
          <p:cNvPr id="7" name="Picture 2" descr="University of Alberta in Canada - Bachelor Degrees">
            <a:extLst>
              <a:ext uri="{FF2B5EF4-FFF2-40B4-BE49-F238E27FC236}">
                <a16:creationId xmlns:a16="http://schemas.microsoft.com/office/drawing/2014/main" id="{E24A0E63-9CF6-7371-C851-BDD960F8B6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425655"/>
            <a:ext cx="8508999" cy="761940"/>
          </a:xfrm>
        </p:spPr>
        <p:txBody>
          <a:bodyPr/>
          <a:lstStyle/>
          <a:p>
            <a:pPr algn="ctr"/>
            <a:r>
              <a:rPr lang="en-US" dirty="0"/>
              <a:t>Explaining Anatomical Shape Variability</a:t>
            </a:r>
            <a:br>
              <a:rPr lang="en-US" dirty="0"/>
            </a:br>
            <a:r>
              <a:rPr lang="en-US" sz="1500" dirty="0"/>
              <a:t>Johannes Kiechle – 16.11.2022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54" y="2683682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Padding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70A956-89BD-7301-71B1-B72DAE73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20999" r="26875" b="16230"/>
          <a:stretch/>
        </p:blipFill>
        <p:spPr>
          <a:xfrm rot="10800000">
            <a:off x="1766887" y="1772619"/>
            <a:ext cx="5610225" cy="433277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17BE488-3815-3217-FB58-779C363149F5}"/>
              </a:ext>
            </a:extLst>
          </p:cNvPr>
          <p:cNvSpPr/>
          <p:nvPr/>
        </p:nvSpPr>
        <p:spPr>
          <a:xfrm>
            <a:off x="5210175" y="5009244"/>
            <a:ext cx="1466850" cy="1096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76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C28775-AD98-3A4C-D570-2E6E59ED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Distance transform: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A distance transformation converts a binary digital image, consisting of feature and non-feature pixels, into an image where all non-feature pixels have a value corresponding to the distance to the nearest feature pixel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Gaussian blur: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Gaussian blur feature is obtained by blurring (smoothing) an image using a Gaussian function to reduce the noise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N</a:t>
            </a:r>
            <a:r>
              <a:rPr lang="en-US" b="0" i="0" dirty="0">
                <a:effectLst/>
                <a:latin typeface="Arial" panose="020B0604020202020204" pitchFamily="34" charset="0"/>
              </a:rPr>
              <a:t>onuniform low-pass filter that preserves low spatial frequency and reduces image noise and negligible details in an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Small Gaussian kernel is applied in order to preserve mesh topology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3FA312-A78E-ACD5-55A5-4A74F3BEB5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5468C3-D2E8-EF87-423D-F07496EE8B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8187C27-7E35-CC69-3AA7-1A0342D0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36762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4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4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4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1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1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16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96FF8F0-F1AB-D504-AED8-F19CA250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to Mesh: </a:t>
            </a:r>
            <a:r>
              <a:rPr lang="en-US" dirty="0"/>
              <a:t>Without sharp edges and surface spikes, but still „blocky“.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B9F255-81D2-ACB4-324B-0887DE5EE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610A7B-6BEF-2036-AC03-AF8A90D0A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35F340-61C0-2B4D-BE53-A7385E29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6" name="Inhaltsplatzhalter 6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059900E4-17DE-DB77-9714-BA3067E32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3" t="17590" r="27967" b="17621"/>
          <a:stretch/>
        </p:blipFill>
        <p:spPr>
          <a:xfrm rot="10800000">
            <a:off x="1995487" y="2169271"/>
            <a:ext cx="5153025" cy="415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626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5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5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2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2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25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Laplacian surface smoothing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Preprocessing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481ADB-F0D6-8954-5F6B-3A04A82F8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3" t="19473" r="26979" b="17673"/>
          <a:stretch/>
        </p:blipFill>
        <p:spPr>
          <a:xfrm rot="10800000">
            <a:off x="5199043" y="2671974"/>
            <a:ext cx="3855254" cy="2880000"/>
          </a:xfrm>
          <a:prstGeom prst="rect">
            <a:avLst/>
          </a:prstGeom>
        </p:spPr>
      </p:pic>
      <p:pic>
        <p:nvPicPr>
          <p:cNvPr id="8" name="Inhaltsplatzhalter 6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09D49A3A-9218-5367-B38C-C31EAFE7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3" t="17590" r="27967" b="17621"/>
          <a:stretch/>
        </p:blipFill>
        <p:spPr>
          <a:xfrm rot="10800000">
            <a:off x="89703" y="2742597"/>
            <a:ext cx="3572659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DB3D3789-BB3C-DA5C-A145-3FF0B95C98C4}"/>
              </a:ext>
            </a:extLst>
          </p:cNvPr>
          <p:cNvSpPr/>
          <p:nvPr/>
        </p:nvSpPr>
        <p:spPr>
          <a:xfrm>
            <a:off x="3944958" y="3565887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9DA772C-0604-45E3-6E07-6D6047DFD969}"/>
              </a:ext>
            </a:extLst>
          </p:cNvPr>
          <p:cNvSpPr/>
          <p:nvPr/>
        </p:nvSpPr>
        <p:spPr>
          <a:xfrm flipH="1">
            <a:off x="3867817" y="419659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1858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	</a:t>
            </a:r>
          </a:p>
          <a:p>
            <a:pPr algn="ctr"/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B102F1-3E81-51E2-5323-56CF050C74B1}"/>
              </a:ext>
            </a:extLst>
          </p:cNvPr>
          <p:cNvGrpSpPr/>
          <p:nvPr/>
        </p:nvGrpSpPr>
        <p:grpSpPr>
          <a:xfrm>
            <a:off x="1229264" y="2932480"/>
            <a:ext cx="6685472" cy="2013056"/>
            <a:chOff x="1035170" y="2527540"/>
            <a:chExt cx="6685472" cy="2013056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F4739B3-7711-3CDA-D551-6D5C52A6280E}"/>
                </a:ext>
              </a:extLst>
            </p:cNvPr>
            <p:cNvSpPr/>
            <p:nvPr/>
          </p:nvSpPr>
          <p:spPr>
            <a:xfrm>
              <a:off x="1035170" y="2527540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1. Translation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08E44AEF-867C-2F8D-3B9C-C1AC6BBC6440}"/>
                </a:ext>
              </a:extLst>
            </p:cNvPr>
            <p:cNvSpPr/>
            <p:nvPr/>
          </p:nvSpPr>
          <p:spPr>
            <a:xfrm>
              <a:off x="1043797" y="3219204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2. </a:t>
              </a:r>
              <a:r>
                <a:rPr lang="de-DE" sz="2400" dirty="0" err="1"/>
                <a:t>Scaling</a:t>
              </a:r>
              <a:endParaRPr lang="de-DE" sz="2400" dirty="0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92BBD762-3BF8-C00E-91EF-9B795F3B46AF}"/>
                </a:ext>
              </a:extLst>
            </p:cNvPr>
            <p:cNvSpPr/>
            <p:nvPr/>
          </p:nvSpPr>
          <p:spPr>
            <a:xfrm>
              <a:off x="1043797" y="3910868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3. Rotation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91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Translation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09F625E-7648-058D-718F-70E7BE9F4BB2}"/>
              </a:ext>
            </a:extLst>
          </p:cNvPr>
          <p:cNvSpPr/>
          <p:nvPr/>
        </p:nvSpPr>
        <p:spPr>
          <a:xfrm>
            <a:off x="4058591" y="378812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F600EB14-AEA8-3B9E-698E-0094EDF9DB20}"/>
              </a:ext>
            </a:extLst>
          </p:cNvPr>
          <p:cNvSpPr/>
          <p:nvPr/>
        </p:nvSpPr>
        <p:spPr>
          <a:xfrm flipH="1">
            <a:off x="3981450" y="4418831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1797D3-4EA1-A013-ECF9-B95F71B04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t="14322" r="23438" b="13940"/>
          <a:stretch/>
        </p:blipFill>
        <p:spPr>
          <a:xfrm>
            <a:off x="5239689" y="3029281"/>
            <a:ext cx="3875744" cy="288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828924B-F53E-086A-4EC2-D0CAE56B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4322" r="23750" b="13940"/>
          <a:stretch/>
        </p:blipFill>
        <p:spPr>
          <a:xfrm>
            <a:off x="28567" y="3029612"/>
            <a:ext cx="38604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Scaling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AD3A93-A10D-AFC8-E4C3-4D34D8B6A585}"/>
              </a:ext>
            </a:extLst>
          </p:cNvPr>
          <p:cNvSpPr/>
          <p:nvPr/>
        </p:nvSpPr>
        <p:spPr>
          <a:xfrm>
            <a:off x="4058591" y="378812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9D15DD3-0F6B-041D-7E3D-448C7D64AFF4}"/>
              </a:ext>
            </a:extLst>
          </p:cNvPr>
          <p:cNvSpPr/>
          <p:nvPr/>
        </p:nvSpPr>
        <p:spPr>
          <a:xfrm flipH="1">
            <a:off x="3981450" y="4418831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70AC64A-BC46-9F1A-D952-0041020EA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t="14322" r="23438" b="13940"/>
          <a:stretch/>
        </p:blipFill>
        <p:spPr>
          <a:xfrm>
            <a:off x="125247" y="3023634"/>
            <a:ext cx="3875744" cy="28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DDF4E80-0773-1A2A-331B-824097DC7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6" t="14131" r="23542" b="13941"/>
          <a:stretch/>
        </p:blipFill>
        <p:spPr>
          <a:xfrm>
            <a:off x="5270896" y="3023634"/>
            <a:ext cx="387310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Rotation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940895-D584-0701-4681-6B2BD976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4" t="18120" r="28396" b="20712"/>
          <a:stretch/>
        </p:blipFill>
        <p:spPr>
          <a:xfrm rot="10800000">
            <a:off x="2613803" y="2907101"/>
            <a:ext cx="3916393" cy="30537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57B3B1-9E22-5F26-2805-F38C1F9D8EBC}"/>
              </a:ext>
            </a:extLst>
          </p:cNvPr>
          <p:cNvSpPr/>
          <p:nvPr/>
        </p:nvSpPr>
        <p:spPr>
          <a:xfrm>
            <a:off x="6991349" y="3693969"/>
            <a:ext cx="1719259" cy="447675"/>
          </a:xfrm>
          <a:prstGeom prst="rect">
            <a:avLst/>
          </a:prstGeom>
          <a:solidFill>
            <a:srgbClr val="00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after </a:t>
            </a:r>
            <a:r>
              <a:rPr lang="de-DE" dirty="0" err="1"/>
              <a:t>rotation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CD3450-2CF1-8235-0BE2-34C0AC1084B4}"/>
              </a:ext>
            </a:extLst>
          </p:cNvPr>
          <p:cNvSpPr/>
          <p:nvPr/>
        </p:nvSpPr>
        <p:spPr>
          <a:xfrm>
            <a:off x="6991349" y="4153197"/>
            <a:ext cx="1719259" cy="447675"/>
          </a:xfrm>
          <a:prstGeom prst="rect">
            <a:avLst/>
          </a:prstGeom>
          <a:solidFill>
            <a:srgbClr val="C8C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rotation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79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341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55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State of the art statistical shape modeling (SSM) tool (clinical application)</a:t>
                </a:r>
                <a:r>
                  <a:rPr lang="en-US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ShapeWorks solves an energy minimization problem in order to establish correspondence</a:t>
                </a:r>
              </a:p>
              <a:p>
                <a:endParaRPr lang="en-US" dirty="0"/>
              </a:p>
              <a:p>
                <a:r>
                  <a:rPr lang="en-US" dirty="0"/>
                  <a:t>The optimization to establish correspondence minimizes the energy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b="1" dirty="0"/>
                  <a:t>H</a:t>
                </a:r>
                <a:r>
                  <a:rPr lang="en-US" dirty="0"/>
                  <a:t> is an estimation of differential entropy. Minimization of the </a:t>
                </a:r>
                <a:r>
                  <a:rPr lang="en-US" u="sng" dirty="0"/>
                  <a:t>first term</a:t>
                </a:r>
                <a:r>
                  <a:rPr lang="en-US" dirty="0"/>
                  <a:t> in </a:t>
                </a:r>
                <a:r>
                  <a:rPr lang="en-US" b="1" dirty="0"/>
                  <a:t>Q</a:t>
                </a:r>
                <a:r>
                  <a:rPr lang="en-US" dirty="0"/>
                  <a:t> produces a compact distribution of samples in shape space, while the </a:t>
                </a:r>
                <a:r>
                  <a:rPr lang="en-US" u="sng" dirty="0"/>
                  <a:t>second term</a:t>
                </a:r>
                <a:r>
                  <a:rPr lang="en-US" dirty="0"/>
                  <a:t> seeks uniformly-distributed correspondence positions on the shape surfaces for accurate shape representation</a:t>
                </a:r>
                <a:r>
                  <a:rPr lang="en-US" baseline="30000" dirty="0"/>
                  <a:t>1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[1]: ShapeWorks: Particle-Based Shape Correspondence and Visualization Software</a:t>
                </a:r>
              </a:p>
              <a:p>
                <a:r>
                  <a:rPr lang="en-US" dirty="0"/>
                  <a:t>[2]: Benchmarking off-the-shelf statistical shape modeling tools in clinical applications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3" t="-1038" b="-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ShapeWorks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9091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18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3B89DA-D1BB-387B-C100-09A09051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4" y="1501045"/>
            <a:ext cx="7625751" cy="48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 (cont‘d)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2ABF8A-F7F7-A465-633E-82F8272C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7691"/>
            <a:ext cx="7772400" cy="49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 (cont‘d)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2ABF8A-F7F7-A465-633E-82F8272C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7691"/>
            <a:ext cx="7772400" cy="496263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A89F27-08C4-EBC2-B1EB-1381DBE2B3EB}"/>
              </a:ext>
            </a:extLst>
          </p:cNvPr>
          <p:cNvSpPr/>
          <p:nvPr/>
        </p:nvSpPr>
        <p:spPr>
          <a:xfrm>
            <a:off x="2005641" y="2597816"/>
            <a:ext cx="5132717" cy="1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500" dirty="0">
                <a:solidFill>
                  <a:srgbClr val="FF0000"/>
                </a:solidFill>
                <a:latin typeface="+mn-lt"/>
              </a:rPr>
              <a:t>Open Question: </a:t>
            </a:r>
          </a:p>
          <a:p>
            <a:pPr algn="ctr">
              <a:lnSpc>
                <a:spcPct val="114000"/>
              </a:lnSpc>
            </a:pPr>
            <a:r>
              <a:rPr lang="de-DE" sz="2500" dirty="0" err="1">
                <a:solidFill>
                  <a:srgbClr val="FF0000"/>
                </a:solidFill>
                <a:latin typeface="+mn-lt"/>
              </a:rPr>
              <a:t>How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to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evaluate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correpondence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besides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visual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inspection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?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28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91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237AB79-3604-BFC2-F6D3-79B75A854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Default:</a:t>
                </a:r>
                <a:r>
                  <a:rPr lang="en-US" dirty="0"/>
                  <a:t> 	Shape analysis is usually performed using PCA (based on particles)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Restriction: </a:t>
                </a:r>
                <a:r>
                  <a:rPr lang="en-US" dirty="0"/>
                  <a:t>	PCA determines direction of maximum variance, which might not be </a:t>
                </a:r>
                <a:br>
                  <a:rPr lang="en-US" dirty="0"/>
                </a:br>
                <a:r>
                  <a:rPr lang="en-US" dirty="0"/>
                  <a:t>		in-line with demographic (variability) factor of interest (e.g., 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Remedy:</a:t>
                </a:r>
                <a:r>
                  <a:rPr lang="en-US" dirty="0"/>
                  <a:t>	</a:t>
                </a:r>
                <a:r>
                  <a:rPr lang="en-US" u="sng" dirty="0"/>
                  <a:t>Extend PCA: Supervised PCA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Find the subspace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such that the </a:t>
                </a:r>
                <a:r>
                  <a:rPr lang="en-US" b="1" dirty="0"/>
                  <a:t>dependency</a:t>
                </a:r>
                <a:r>
                  <a:rPr lang="en-US" dirty="0"/>
                  <a:t> between the projected</a:t>
                </a:r>
                <a:br>
                  <a:rPr lang="en-US" dirty="0"/>
                </a:br>
                <a:r>
                  <a:rPr lang="en-US" dirty="0"/>
                  <a:t>		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maximized.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		Dependence/independence is measured using the „Hilbert-Schmidt 			Independence Criterion (HSIC)“ (measures dependence between to 			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via cross-covariance)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𝐻𝐾𝐻𝐿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sz="1200" dirty="0"/>
                  <a:t>[1]: Supervised Principal Component Analysis: Visualization, Classification and Regression on Subspaces and Submanifolds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237AB79-3604-BFC2-F6D3-79B75A854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1" t="-1038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6A49C-80A1-2480-662A-0111152DE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892314-14BA-7D0D-CF5C-E8488C9F02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3BA802-8A4F-5C47-77C2-2FE3976F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(Supervised) PCA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232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EADD26F-B125-2AD9-008E-895842BEA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en-US" sz="1600" dirty="0"/>
                  <a:t>Using a kernel, the originally linear operations of PCA are performed in a reproducing kernel Hilbert space (RKHS).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𝐻𝐾𝐻𝐿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  <a:p>
                <a:endParaRPr lang="en-US" dirty="0"/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centering matrix</a:t>
                </a:r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kernel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𝐻𝐾𝐻𝐿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𝑋𝐻𝐿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𝑋𝐻𝐿𝐻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𝑋𝐻𝐿𝐻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		   </a:t>
                </a:r>
                <a:r>
                  <a:rPr lang="en-US" i="1" dirty="0"/>
                  <a:t>s</a:t>
                </a:r>
                <a:r>
                  <a:rPr lang="en-US" b="0" i="1" dirty="0"/>
                  <a:t>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EADD26F-B125-2AD9-008E-895842BEA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38" r="-7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0D6B0E-DF76-258D-F3CE-626839668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1F4E66-571E-EE47-93D0-C8C571E4E9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79C07E-452F-ECDF-8C34-2208251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(Supervised) PCA (cont‘d)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7186244-FD48-91E8-BA6A-F2D524112D32}"/>
              </a:ext>
            </a:extLst>
          </p:cNvPr>
          <p:cNvSpPr/>
          <p:nvPr/>
        </p:nvSpPr>
        <p:spPr>
          <a:xfrm rot="5400000">
            <a:off x="5056901" y="2874421"/>
            <a:ext cx="460028" cy="274535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FC65BF-2DD0-1285-DCB3-593B3324565E}"/>
              </a:ext>
            </a:extLst>
          </p:cNvPr>
          <p:cNvSpPr/>
          <p:nvPr/>
        </p:nvSpPr>
        <p:spPr>
          <a:xfrm>
            <a:off x="3079630" y="5477774"/>
            <a:ext cx="2924355" cy="854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60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11386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919479" y="1309153"/>
            <a:ext cx="514703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57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33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52">
            <a:extLst>
              <a:ext uri="{FF2B5EF4-FFF2-40B4-BE49-F238E27FC236}">
                <a16:creationId xmlns:a16="http://schemas.microsoft.com/office/drawing/2014/main" id="{F4B1055B-707F-8212-7503-9EB0F8C3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Building blocks: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dirty="0"/>
              <a:t>1.   Variational autoencoder: 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/>
              <a:t>„Auto-Encoding Variational Bayes (</a:t>
            </a:r>
            <a:r>
              <a:rPr lang="en-US" dirty="0" err="1"/>
              <a:t>Kingma</a:t>
            </a:r>
            <a:r>
              <a:rPr lang="en-US" dirty="0"/>
              <a:t> et al.)“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dirty="0"/>
              <a:t>2.   Graph convolution: 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/>
              <a:t>„SpiralNet++: A Fast and Highly Efficient Mesh Convolution Operator (Ding et al.)”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- Variational Graph AE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10C44F82-8CD4-B5C0-A07B-172EDE5D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t="3122" r="5790" b="2285"/>
          <a:stretch/>
        </p:blipFill>
        <p:spPr>
          <a:xfrm>
            <a:off x="6088407" y="3916717"/>
            <a:ext cx="2605151" cy="248440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81F39D-704C-AA9D-2445-8D8BC2E7CEE2}"/>
              </a:ext>
            </a:extLst>
          </p:cNvPr>
          <p:cNvGrpSpPr>
            <a:grpSpLocks noChangeAspect="1"/>
          </p:cNvGrpSpPr>
          <p:nvPr/>
        </p:nvGrpSpPr>
        <p:grpSpPr>
          <a:xfrm>
            <a:off x="346875" y="3980365"/>
            <a:ext cx="5317513" cy="2344079"/>
            <a:chOff x="175713" y="1417264"/>
            <a:chExt cx="8630221" cy="3804397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3307C5F-8248-3CB9-210A-2B17FFD014DE}"/>
                </a:ext>
              </a:extLst>
            </p:cNvPr>
            <p:cNvGrpSpPr/>
            <p:nvPr/>
          </p:nvGrpSpPr>
          <p:grpSpPr>
            <a:xfrm>
              <a:off x="354090" y="1417264"/>
              <a:ext cx="8451844" cy="3804397"/>
              <a:chOff x="354090" y="1417264"/>
              <a:chExt cx="8451844" cy="3804397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D7B5DB10-E8F0-8475-6B07-9BE1BBB2798D}"/>
                  </a:ext>
                </a:extLst>
              </p:cNvPr>
              <p:cNvSpPr/>
              <p:nvPr/>
            </p:nvSpPr>
            <p:spPr>
              <a:xfrm rot="5400000">
                <a:off x="411149" y="2227498"/>
                <a:ext cx="3775589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19E3E66D-8788-ACF7-B1A0-C9A1C81DACFA}"/>
                  </a:ext>
                </a:extLst>
              </p:cNvPr>
              <p:cNvSpPr/>
              <p:nvPr/>
            </p:nvSpPr>
            <p:spPr>
              <a:xfrm rot="16200000">
                <a:off x="4877916" y="2256307"/>
                <a:ext cx="3775587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164F6B2-CCF1-2FE7-BFD3-5115E33E346D}"/>
                  </a:ext>
                </a:extLst>
              </p:cNvPr>
              <p:cNvSpPr/>
              <p:nvPr/>
            </p:nvSpPr>
            <p:spPr>
              <a:xfrm>
                <a:off x="4973213" y="1997364"/>
                <a:ext cx="398808" cy="31151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967941CB-A4C5-8A97-BC94-4D2C14002F44}"/>
                  </a:ext>
                </a:extLst>
              </p:cNvPr>
              <p:cNvSpPr/>
              <p:nvPr/>
            </p:nvSpPr>
            <p:spPr>
              <a:xfrm>
                <a:off x="3936579" y="2482781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dirty="0"/>
                  <a:t>μ</a:t>
                </a:r>
                <a:endParaRPr lang="de-DE" dirty="0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B1307C9A-B8FA-E1F3-1AFD-53E3F257ACD1}"/>
                  </a:ext>
                </a:extLst>
              </p:cNvPr>
              <p:cNvSpPr/>
              <p:nvPr/>
            </p:nvSpPr>
            <p:spPr>
              <a:xfrm>
                <a:off x="3936579" y="3669499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dirty="0"/>
                  <a:t>σ</a:t>
                </a:r>
                <a:endParaRPr lang="de-DE" dirty="0"/>
              </a:p>
            </p:txBody>
          </p:sp>
          <p:sp>
            <p:nvSpPr>
              <p:cNvPr id="70" name="Flussdiagramm: Verbinder 69">
                <a:extLst>
                  <a:ext uri="{FF2B5EF4-FFF2-40B4-BE49-F238E27FC236}">
                    <a16:creationId xmlns:a16="http://schemas.microsoft.com/office/drawing/2014/main" id="{E5298DA6-5570-5CB3-F920-C120D52445D2}"/>
                  </a:ext>
                </a:extLst>
              </p:cNvPr>
              <p:cNvSpPr/>
              <p:nvPr/>
            </p:nvSpPr>
            <p:spPr>
              <a:xfrm>
                <a:off x="5054069" y="4418401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hteck 71">
                    <a:extLst>
                      <a:ext uri="{FF2B5EF4-FFF2-40B4-BE49-F238E27FC236}">
                        <a16:creationId xmlns:a16="http://schemas.microsoft.com/office/drawing/2014/main" id="{45109E4F-5BCB-FEF3-C00D-36E2FB23728F}"/>
                      </a:ext>
                    </a:extLst>
                  </p:cNvPr>
                  <p:cNvSpPr/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2" name="Rechteck 71">
                    <a:extLst>
                      <a:ext uri="{FF2B5EF4-FFF2-40B4-BE49-F238E27FC236}">
                        <a16:creationId xmlns:a16="http://schemas.microsoft.com/office/drawing/2014/main" id="{45109E4F-5BCB-FEF3-C00D-36E2FB2372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hteck 72">
                    <a:extLst>
                      <a:ext uri="{FF2B5EF4-FFF2-40B4-BE49-F238E27FC236}">
                        <a16:creationId xmlns:a16="http://schemas.microsoft.com/office/drawing/2014/main" id="{935CC591-02E2-7843-2659-AB4286608332}"/>
                      </a:ext>
                    </a:extLst>
                  </p:cNvPr>
                  <p:cNvSpPr/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3" name="Rechteck 72">
                    <a:extLst>
                      <a:ext uri="{FF2B5EF4-FFF2-40B4-BE49-F238E27FC236}">
                        <a16:creationId xmlns:a16="http://schemas.microsoft.com/office/drawing/2014/main" id="{935CC591-02E2-7843-2659-AB42866083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780" r="-344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Gerade Verbindung mit Pfeil 23">
                <a:extLst>
                  <a:ext uri="{FF2B5EF4-FFF2-40B4-BE49-F238E27FC236}">
                    <a16:creationId xmlns:a16="http://schemas.microsoft.com/office/drawing/2014/main" id="{493EB266-738D-99DD-889E-D26F2FEE117C}"/>
                  </a:ext>
                </a:extLst>
              </p:cNvPr>
              <p:cNvCxnSpPr>
                <a:cxnSpLocks/>
                <a:stCxn id="68" idx="3"/>
              </p:cNvCxnSpPr>
              <p:nvPr/>
            </p:nvCxnSpPr>
            <p:spPr>
              <a:xfrm>
                <a:off x="4476579" y="2752781"/>
                <a:ext cx="923431" cy="583619"/>
              </a:xfrm>
              <a:prstGeom prst="bentConnector3">
                <a:avLst>
                  <a:gd name="adj1" fmla="val 398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23">
                <a:extLst>
                  <a:ext uri="{FF2B5EF4-FFF2-40B4-BE49-F238E27FC236}">
                    <a16:creationId xmlns:a16="http://schemas.microsoft.com/office/drawing/2014/main" id="{0E749874-8F49-907D-4A89-49792EFCEC15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4476579" y="3336400"/>
                <a:ext cx="728849" cy="603099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23">
                <a:extLst>
                  <a:ext uri="{FF2B5EF4-FFF2-40B4-BE49-F238E27FC236}">
                    <a16:creationId xmlns:a16="http://schemas.microsoft.com/office/drawing/2014/main" id="{E26BF93D-56F4-DC08-D629-6D59B031291C}"/>
                  </a:ext>
                </a:extLst>
              </p:cNvPr>
              <p:cNvCxnSpPr>
                <a:cxnSpLocks/>
                <a:stCxn id="72" idx="3"/>
                <a:endCxn id="65" idx="2"/>
              </p:cNvCxnSpPr>
              <p:nvPr/>
            </p:nvCxnSpPr>
            <p:spPr>
              <a:xfrm>
                <a:off x="894090" y="3300026"/>
                <a:ext cx="327293" cy="50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23">
                <a:extLst>
                  <a:ext uri="{FF2B5EF4-FFF2-40B4-BE49-F238E27FC236}">
                    <a16:creationId xmlns:a16="http://schemas.microsoft.com/office/drawing/2014/main" id="{7E3208D2-B820-3CFA-C12D-86B9A27DB7CF}"/>
                  </a:ext>
                </a:extLst>
              </p:cNvPr>
              <p:cNvCxnSpPr>
                <a:cxnSpLocks/>
                <a:stCxn id="66" idx="2"/>
                <a:endCxn id="73" idx="1"/>
              </p:cNvCxnSpPr>
              <p:nvPr/>
            </p:nvCxnSpPr>
            <p:spPr>
              <a:xfrm flipV="1">
                <a:off x="7843270" y="3330040"/>
                <a:ext cx="422664" cy="38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feld 79">
                    <a:extLst>
                      <a:ext uri="{FF2B5EF4-FFF2-40B4-BE49-F238E27FC236}">
                        <a16:creationId xmlns:a16="http://schemas.microsoft.com/office/drawing/2014/main" id="{413FD867-4AB3-6AB1-3725-3BFA2E2A9E04}"/>
                      </a:ext>
                    </a:extLst>
                  </p:cNvPr>
                  <p:cNvSpPr txBox="1"/>
                  <p:nvPr/>
                </p:nvSpPr>
                <p:spPr>
                  <a:xfrm>
                    <a:off x="4975127" y="4571344"/>
                    <a:ext cx="356720" cy="5994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de-DE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feld 79">
                    <a:extLst>
                      <a:ext uri="{FF2B5EF4-FFF2-40B4-BE49-F238E27FC236}">
                        <a16:creationId xmlns:a16="http://schemas.microsoft.com/office/drawing/2014/main" id="{413FD867-4AB3-6AB1-3725-3BFA2E2A9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127" y="4571344"/>
                    <a:ext cx="356720" cy="5994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44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9">
                    <a:extLst>
                      <a:ext uri="{FF2B5EF4-FFF2-40B4-BE49-F238E27FC236}">
                        <a16:creationId xmlns:a16="http://schemas.microsoft.com/office/drawing/2014/main" id="{7A8195FC-110E-89D2-E878-CD2252F871AC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831" y="2993340"/>
                    <a:ext cx="1004442" cy="4897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81" name="TextBox 9">
                    <a:extLst>
                      <a:ext uri="{FF2B5EF4-FFF2-40B4-BE49-F238E27FC236}">
                        <a16:creationId xmlns:a16="http://schemas.microsoft.com/office/drawing/2014/main" id="{7A8195FC-110E-89D2-E878-CD2252F871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831" y="2993340"/>
                    <a:ext cx="1004442" cy="4897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81" r="-12871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13">
                    <a:extLst>
                      <a:ext uri="{FF2B5EF4-FFF2-40B4-BE49-F238E27FC236}">
                        <a16:creationId xmlns:a16="http://schemas.microsoft.com/office/drawing/2014/main" id="{D9307B93-D7EE-2D18-2BAF-0CAFCBFDF4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4384" y="2998373"/>
                    <a:ext cx="1185308" cy="4495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13">
                    <a:extLst>
                      <a:ext uri="{FF2B5EF4-FFF2-40B4-BE49-F238E27FC236}">
                        <a16:creationId xmlns:a16="http://schemas.microsoft.com/office/drawing/2014/main" id="{D9307B93-D7EE-2D18-2BAF-0CAFCBFDF4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4384" y="2998373"/>
                    <a:ext cx="1185308" cy="4495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08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Flussdiagramm: Verbinder 82">
                <a:extLst>
                  <a:ext uri="{FF2B5EF4-FFF2-40B4-BE49-F238E27FC236}">
                    <a16:creationId xmlns:a16="http://schemas.microsoft.com/office/drawing/2014/main" id="{24975D2F-DC1D-C94B-EB8B-C37D69DDC184}"/>
                  </a:ext>
                </a:extLst>
              </p:cNvPr>
              <p:cNvSpPr/>
              <p:nvPr/>
            </p:nvSpPr>
            <p:spPr>
              <a:xfrm>
                <a:off x="5051247" y="3793359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Flussdiagramm: Verbinder 83">
                <a:extLst>
                  <a:ext uri="{FF2B5EF4-FFF2-40B4-BE49-F238E27FC236}">
                    <a16:creationId xmlns:a16="http://schemas.microsoft.com/office/drawing/2014/main" id="{73D2C2FA-50EB-C56D-2C36-130616EEBA8B}"/>
                  </a:ext>
                </a:extLst>
              </p:cNvPr>
              <p:cNvSpPr/>
              <p:nvPr/>
            </p:nvSpPr>
            <p:spPr>
              <a:xfrm>
                <a:off x="5051247" y="4102345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Flussdiagramm: Verbinder 84">
                <a:extLst>
                  <a:ext uri="{FF2B5EF4-FFF2-40B4-BE49-F238E27FC236}">
                    <a16:creationId xmlns:a16="http://schemas.microsoft.com/office/drawing/2014/main" id="{882388CC-43A2-7CD1-2431-70279FE6FD3B}"/>
                  </a:ext>
                </a:extLst>
              </p:cNvPr>
              <p:cNvSpPr/>
              <p:nvPr/>
            </p:nvSpPr>
            <p:spPr>
              <a:xfrm>
                <a:off x="5050010" y="3453499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Flussdiagramm: Verbinder 85">
                <a:extLst>
                  <a:ext uri="{FF2B5EF4-FFF2-40B4-BE49-F238E27FC236}">
                    <a16:creationId xmlns:a16="http://schemas.microsoft.com/office/drawing/2014/main" id="{9FD2C2B2-AB0F-6071-F244-11335E91525F}"/>
                  </a:ext>
                </a:extLst>
              </p:cNvPr>
              <p:cNvSpPr/>
              <p:nvPr/>
            </p:nvSpPr>
            <p:spPr>
              <a:xfrm>
                <a:off x="5051247" y="308905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7" name="Flussdiagramm: Verbinder 86">
                <a:extLst>
                  <a:ext uri="{FF2B5EF4-FFF2-40B4-BE49-F238E27FC236}">
                    <a16:creationId xmlns:a16="http://schemas.microsoft.com/office/drawing/2014/main" id="{B5B89B25-C2CE-3F4E-69EA-7C7E78D77517}"/>
                  </a:ext>
                </a:extLst>
              </p:cNvPr>
              <p:cNvSpPr/>
              <p:nvPr/>
            </p:nvSpPr>
            <p:spPr>
              <a:xfrm>
                <a:off x="5051927" y="2728447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Flussdiagramm: Verbinder 87">
                <a:extLst>
                  <a:ext uri="{FF2B5EF4-FFF2-40B4-BE49-F238E27FC236}">
                    <a16:creationId xmlns:a16="http://schemas.microsoft.com/office/drawing/2014/main" id="{5983B4EE-C34B-BDE2-893D-B0554F6E2D45}"/>
                  </a:ext>
                </a:extLst>
              </p:cNvPr>
              <p:cNvSpPr/>
              <p:nvPr/>
            </p:nvSpPr>
            <p:spPr>
              <a:xfrm>
                <a:off x="5044806" y="237688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Flussdiagramm: Verbinder 88">
                <a:extLst>
                  <a:ext uri="{FF2B5EF4-FFF2-40B4-BE49-F238E27FC236}">
                    <a16:creationId xmlns:a16="http://schemas.microsoft.com/office/drawing/2014/main" id="{0AB5A754-83C4-341A-35F2-66A327DD66E8}"/>
                  </a:ext>
                </a:extLst>
              </p:cNvPr>
              <p:cNvSpPr/>
              <p:nvPr/>
            </p:nvSpPr>
            <p:spPr>
              <a:xfrm>
                <a:off x="5044806" y="206114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90" name="Gerade Verbindung mit Pfeil 23">
                <a:extLst>
                  <a:ext uri="{FF2B5EF4-FFF2-40B4-BE49-F238E27FC236}">
                    <a16:creationId xmlns:a16="http://schemas.microsoft.com/office/drawing/2014/main" id="{F55B28F1-7A71-069F-600C-68A0BF1C2A5D}"/>
                  </a:ext>
                </a:extLst>
              </p:cNvPr>
              <p:cNvCxnSpPr>
                <a:cxnSpLocks/>
                <a:stCxn id="65" idx="0"/>
                <a:endCxn id="68" idx="1"/>
              </p:cNvCxnSpPr>
              <p:nvPr/>
            </p:nvCxnSpPr>
            <p:spPr>
              <a:xfrm flipV="1">
                <a:off x="3376504" y="2752781"/>
                <a:ext cx="560075" cy="552278"/>
              </a:xfrm>
              <a:prstGeom prst="bentConnector5">
                <a:avLst>
                  <a:gd name="adj1" fmla="val 40816"/>
                  <a:gd name="adj2" fmla="val 100153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23">
                <a:extLst>
                  <a:ext uri="{FF2B5EF4-FFF2-40B4-BE49-F238E27FC236}">
                    <a16:creationId xmlns:a16="http://schemas.microsoft.com/office/drawing/2014/main" id="{4A03ACC2-A982-F077-5A1A-4636505F0B29}"/>
                  </a:ext>
                </a:extLst>
              </p:cNvPr>
              <p:cNvCxnSpPr>
                <a:cxnSpLocks/>
                <a:stCxn id="65" idx="0"/>
                <a:endCxn id="69" idx="1"/>
              </p:cNvCxnSpPr>
              <p:nvPr/>
            </p:nvCxnSpPr>
            <p:spPr>
              <a:xfrm>
                <a:off x="3376504" y="3305059"/>
                <a:ext cx="560075" cy="634440"/>
              </a:xfrm>
              <a:prstGeom prst="bentConnector5">
                <a:avLst>
                  <a:gd name="adj1" fmla="val 40816"/>
                  <a:gd name="adj2" fmla="val 100748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23">
                <a:extLst>
                  <a:ext uri="{FF2B5EF4-FFF2-40B4-BE49-F238E27FC236}">
                    <a16:creationId xmlns:a16="http://schemas.microsoft.com/office/drawing/2014/main" id="{ACB4A428-ED8C-5BBB-CDDC-242DC5005797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5372021" y="3333867"/>
                <a:ext cx="316128" cy="50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9">
              <a:extLst>
                <a:ext uri="{FF2B5EF4-FFF2-40B4-BE49-F238E27FC236}">
                  <a16:creationId xmlns:a16="http://schemas.microsoft.com/office/drawing/2014/main" id="{FCA76E14-46A1-E37C-4B6F-9153650650B9}"/>
                </a:ext>
              </a:extLst>
            </p:cNvPr>
            <p:cNvSpPr txBox="1"/>
            <p:nvPr/>
          </p:nvSpPr>
          <p:spPr>
            <a:xfrm>
              <a:off x="175713" y="3701583"/>
              <a:ext cx="105" cy="4495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91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</a:t>
            </a:r>
          </a:p>
        </p:txBody>
      </p:sp>
      <p:pic>
        <p:nvPicPr>
          <p:cNvPr id="8" name="Inhaltsplatzhalter 4" descr="Ein Bild, das Schuhe enthält.&#10;&#10;Automatisch generierte Beschreibung">
            <a:extLst>
              <a:ext uri="{FF2B5EF4-FFF2-40B4-BE49-F238E27FC236}">
                <a16:creationId xmlns:a16="http://schemas.microsoft.com/office/drawing/2014/main" id="{6C008CC0-88C2-9205-89AE-8606D3BF3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18917" r="56711"/>
          <a:stretch/>
        </p:blipFill>
        <p:spPr>
          <a:xfrm>
            <a:off x="6904439" y="1657102"/>
            <a:ext cx="1725105" cy="4378470"/>
          </a:xfrm>
        </p:spPr>
      </p:pic>
      <p:pic>
        <p:nvPicPr>
          <p:cNvPr id="9" name="Grafik 8" descr="Ein Bild, das Molluske enthält.&#10;&#10;Automatisch generierte Beschreibung">
            <a:extLst>
              <a:ext uri="{FF2B5EF4-FFF2-40B4-BE49-F238E27FC236}">
                <a16:creationId xmlns:a16="http://schemas.microsoft.com/office/drawing/2014/main" id="{D3A1B022-20E0-D429-E32F-B0CEEFBE1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8917" r="54115"/>
          <a:stretch/>
        </p:blipFill>
        <p:spPr>
          <a:xfrm>
            <a:off x="2596732" y="1606147"/>
            <a:ext cx="1902691" cy="4378469"/>
          </a:xfrm>
          <a:prstGeom prst="rect">
            <a:avLst/>
          </a:prstGeom>
        </p:spPr>
      </p:pic>
      <p:pic>
        <p:nvPicPr>
          <p:cNvPr id="10" name="Grafik 9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A473C1F2-1533-66AE-F0D5-46CCCFA1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17974" r="56296"/>
          <a:stretch/>
        </p:blipFill>
        <p:spPr>
          <a:xfrm>
            <a:off x="4884513" y="1606147"/>
            <a:ext cx="1634836" cy="4429424"/>
          </a:xfrm>
          <a:prstGeom prst="rect">
            <a:avLst/>
          </a:prstGeom>
        </p:spPr>
      </p:pic>
      <p:pic>
        <p:nvPicPr>
          <p:cNvPr id="11" name="Grafik 1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2183001-0D39-D9C6-AA7A-7B8E3D01BB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4" t="19860" r="58192"/>
          <a:stretch/>
        </p:blipFill>
        <p:spPr>
          <a:xfrm>
            <a:off x="770769" y="1657102"/>
            <a:ext cx="1440873" cy="43275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564CDF4-49DB-6FDE-04A1-FFD2A1055C2E}"/>
              </a:ext>
            </a:extLst>
          </p:cNvPr>
          <p:cNvSpPr txBox="1"/>
          <p:nvPr/>
        </p:nvSpPr>
        <p:spPr>
          <a:xfrm>
            <a:off x="211128" y="490438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Source </a:t>
            </a:r>
          </a:p>
          <a:p>
            <a:pPr algn="ctr"/>
            <a:r>
              <a:rPr lang="de-DE" dirty="0"/>
              <a:t>(Template)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9543D-7B1B-98F9-F142-3DDF76C26AE8}"/>
              </a:ext>
            </a:extLst>
          </p:cNvPr>
          <p:cNvSpPr txBox="1"/>
          <p:nvPr/>
        </p:nvSpPr>
        <p:spPr>
          <a:xfrm>
            <a:off x="2182827" y="504288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Target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D7984C-768F-1105-BAD2-8C59B6F6428A}"/>
              </a:ext>
            </a:extLst>
          </p:cNvPr>
          <p:cNvSpPr txBox="1"/>
          <p:nvPr/>
        </p:nvSpPr>
        <p:spPr>
          <a:xfrm>
            <a:off x="4351088" y="4904387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Initial </a:t>
            </a:r>
          </a:p>
          <a:p>
            <a:pPr algn="ctr"/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E27598-A03B-0518-44CF-0B2A27148EEE}"/>
              </a:ext>
            </a:extLst>
          </p:cNvPr>
          <p:cNvSpPr txBox="1"/>
          <p:nvPr/>
        </p:nvSpPr>
        <p:spPr>
          <a:xfrm>
            <a:off x="6519349" y="5042886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Registration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762641D-7E0F-E6EC-B930-726F7453A7E3}"/>
              </a:ext>
            </a:extLst>
          </p:cNvPr>
          <p:cNvSpPr txBox="1"/>
          <p:nvPr/>
        </p:nvSpPr>
        <p:spPr>
          <a:xfrm>
            <a:off x="500219" y="5574583"/>
            <a:ext cx="814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example of non-rigid registration, where the source 3D mesh is deformed in a non-rigid manner to align with the target mesh (original).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56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 descr="Ein Bild, das farbig, Vektorgrafiken enthält.&#10;&#10;Automatisch generierte Beschreibung">
            <a:extLst>
              <a:ext uri="{FF2B5EF4-FFF2-40B4-BE49-F238E27FC236}">
                <a16:creationId xmlns:a16="http://schemas.microsoft.com/office/drawing/2014/main" id="{3ED5F43C-60DC-EAE8-FB80-FF6D1E8FD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67" y="1330727"/>
            <a:ext cx="6932266" cy="4332666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 (cont‘d)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D1C8455-1FBB-299C-5503-9AA3F595908A}"/>
              </a:ext>
            </a:extLst>
          </p:cNvPr>
          <p:cNvSpPr/>
          <p:nvPr/>
        </p:nvSpPr>
        <p:spPr>
          <a:xfrm>
            <a:off x="3714937" y="3183024"/>
            <a:ext cx="1714125" cy="314036"/>
          </a:xfrm>
          <a:prstGeom prst="rect">
            <a:avLst/>
          </a:prstGeom>
          <a:solidFill>
            <a:srgbClr val="00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ADE5683-59D5-CE6E-D35D-CDA1139A055A}"/>
              </a:ext>
            </a:extLst>
          </p:cNvPr>
          <p:cNvSpPr/>
          <p:nvPr/>
        </p:nvSpPr>
        <p:spPr>
          <a:xfrm>
            <a:off x="3714937" y="3587984"/>
            <a:ext cx="1714125" cy="314036"/>
          </a:xfrm>
          <a:prstGeom prst="rect">
            <a:avLst/>
          </a:prstGeom>
          <a:solidFill>
            <a:srgbClr val="C2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00BB32C-DA10-2ABE-7781-D66FA4B7AACA}"/>
              </a:ext>
            </a:extLst>
          </p:cNvPr>
          <p:cNvSpPr txBox="1"/>
          <p:nvPr/>
        </p:nvSpPr>
        <p:spPr>
          <a:xfrm>
            <a:off x="500219" y="5574583"/>
            <a:ext cx="814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example of non-rigid registration, where the source 3D mesh is deformed in a non-rigid manner to align with the target mesh (original).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121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 (cont‘d)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939016-BDEA-52E6-86D6-47967993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3" y="1905136"/>
            <a:ext cx="5449060" cy="4067743"/>
          </a:xfrm>
          <a:prstGeom prst="rect">
            <a:avLst/>
          </a:prstGeom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E294449E-D1DB-EB4A-0270-A6C3A272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05782"/>
              </p:ext>
            </p:extLst>
          </p:nvPr>
        </p:nvGraphicFramePr>
        <p:xfrm>
          <a:off x="5728713" y="2530223"/>
          <a:ext cx="2964873" cy="2560320"/>
        </p:xfrm>
        <a:graphic>
          <a:graphicData uri="http://schemas.openxmlformats.org/drawingml/2006/table">
            <a:tbl>
              <a:tblPr/>
              <a:tblGrid>
                <a:gridCol w="1089891">
                  <a:extLst>
                    <a:ext uri="{9D8B030D-6E8A-4147-A177-3AD203B41FA5}">
                      <a16:colId xmlns:a16="http://schemas.microsoft.com/office/drawing/2014/main" val="1882031706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79010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mean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0.008291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std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0.005706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08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0.003470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62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max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0.065281mm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0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0.006288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80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0.007197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51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0.008268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4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9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D643FA-8993-74B4-3AC9-2F5DA4429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78484-EB53-0A1E-40BB-E25BDDF045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D6FF00-58EA-7AB1-116C-E8FF1DC2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Supervised Disentangling</a:t>
            </a:r>
            <a:r>
              <a:rPr lang="en-US" baseline="30000" dirty="0"/>
              <a:t>1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AD3C6CB-1A6A-CC27-43C9-9BEBA5B3489C}"/>
              </a:ext>
            </a:extLst>
          </p:cNvPr>
          <p:cNvGrpSpPr/>
          <p:nvPr/>
        </p:nvGrpSpPr>
        <p:grpSpPr>
          <a:xfrm>
            <a:off x="138877" y="1634668"/>
            <a:ext cx="8688131" cy="4677677"/>
            <a:chOff x="172400" y="209637"/>
            <a:chExt cx="11584175" cy="6236907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EA6A48BD-B961-C64B-D4CF-F5B70D8C8561}"/>
                </a:ext>
              </a:extLst>
            </p:cNvPr>
            <p:cNvGrpSpPr/>
            <p:nvPr/>
          </p:nvGrpSpPr>
          <p:grpSpPr>
            <a:xfrm>
              <a:off x="354090" y="209637"/>
              <a:ext cx="11402485" cy="6236907"/>
              <a:chOff x="354090" y="209637"/>
              <a:chExt cx="11402485" cy="62369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rapezoid 60">
                    <a:extLst>
                      <a:ext uri="{FF2B5EF4-FFF2-40B4-BE49-F238E27FC236}">
                        <a16:creationId xmlns:a16="http://schemas.microsoft.com/office/drawing/2014/main" id="{B2526D55-60E5-2AB7-18F5-E968229EAA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65778" y="9794"/>
                    <a:ext cx="2116395" cy="2516081"/>
                  </a:xfrm>
                  <a:prstGeom prst="trapezoid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de-DE" dirty="0"/>
                  </a:p>
                  <a:p>
                    <a:pPr algn="ctr"/>
                    <a:r>
                      <a:rPr lang="de-DE" sz="2700" i="1" dirty="0">
                        <a:latin typeface="Cambria Math" panose="02040503050406030204" pitchFamily="18" charset="0"/>
                      </a:rPr>
                      <a:t>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700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de-DE" sz="2700" dirty="0"/>
                  </a:p>
                  <a:p>
                    <a:pPr algn="ctr"/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61" name="Trapezoid 60">
                    <a:extLst>
                      <a:ext uri="{FF2B5EF4-FFF2-40B4-BE49-F238E27FC236}">
                        <a16:creationId xmlns:a16="http://schemas.microsoft.com/office/drawing/2014/main" id="{B2526D55-60E5-2AB7-18F5-E968229EAA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65778" y="9794"/>
                    <a:ext cx="2116395" cy="2516081"/>
                  </a:xfrm>
                  <a:prstGeom prst="trapezoid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51013A2-D15B-EA1F-6FF8-3B39C414A101}"/>
                  </a:ext>
                </a:extLst>
              </p:cNvPr>
              <p:cNvSpPr/>
              <p:nvPr/>
            </p:nvSpPr>
            <p:spPr>
              <a:xfrm rot="5400000">
                <a:off x="411149" y="2227498"/>
                <a:ext cx="3775589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de-DE" sz="2700" dirty="0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FFCBC935-CC13-64D3-4C6B-22443F30C764}"/>
                  </a:ext>
                </a:extLst>
              </p:cNvPr>
              <p:cNvSpPr/>
              <p:nvPr/>
            </p:nvSpPr>
            <p:spPr>
              <a:xfrm rot="16200000">
                <a:off x="4877916" y="2256307"/>
                <a:ext cx="3775587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de-DE" sz="2700" dirty="0"/>
              </a:p>
              <a:p>
                <a:pPr algn="ctr"/>
                <a:endParaRPr lang="de-DE" sz="2700" dirty="0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245837E-2332-2CBF-F8A8-6BAC65452FF8}"/>
                  </a:ext>
                </a:extLst>
              </p:cNvPr>
              <p:cNvSpPr/>
              <p:nvPr/>
            </p:nvSpPr>
            <p:spPr>
              <a:xfrm>
                <a:off x="4973213" y="1997364"/>
                <a:ext cx="398808" cy="31151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0AE9E564-64E7-D07C-4ABE-BA308FDBDF42}"/>
                  </a:ext>
                </a:extLst>
              </p:cNvPr>
              <p:cNvSpPr/>
              <p:nvPr/>
            </p:nvSpPr>
            <p:spPr>
              <a:xfrm>
                <a:off x="3936579" y="2482781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/>
                  <a:t>μ</a:t>
                </a:r>
                <a:endParaRPr lang="de-DE" sz="2700" dirty="0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62DE1EF7-6438-4E53-0A85-840CB14CFC74}"/>
                  </a:ext>
                </a:extLst>
              </p:cNvPr>
              <p:cNvSpPr/>
              <p:nvPr/>
            </p:nvSpPr>
            <p:spPr>
              <a:xfrm>
                <a:off x="3936579" y="3669499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/>
                  <a:t>σ</a:t>
                </a:r>
                <a:endParaRPr lang="de-DE" sz="2700" dirty="0"/>
              </a:p>
            </p:txBody>
          </p:sp>
          <p:sp>
            <p:nvSpPr>
              <p:cNvPr id="67" name="Flussdiagramm: Verbinder 66">
                <a:extLst>
                  <a:ext uri="{FF2B5EF4-FFF2-40B4-BE49-F238E27FC236}">
                    <a16:creationId xmlns:a16="http://schemas.microsoft.com/office/drawing/2014/main" id="{F954BBD8-7092-0707-6C1A-2D8503F93570}"/>
                  </a:ext>
                </a:extLst>
              </p:cNvPr>
              <p:cNvSpPr/>
              <p:nvPr/>
            </p:nvSpPr>
            <p:spPr>
              <a:xfrm>
                <a:off x="5054069" y="4418401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68" name="Gerade Verbindung mit Pfeil 24">
                <a:extLst>
                  <a:ext uri="{FF2B5EF4-FFF2-40B4-BE49-F238E27FC236}">
                    <a16:creationId xmlns:a16="http://schemas.microsoft.com/office/drawing/2014/main" id="{DB1ABFA3-C138-1F18-6B93-270B0E609BDC}"/>
                  </a:ext>
                </a:extLst>
              </p:cNvPr>
              <p:cNvCxnSpPr>
                <a:cxnSpLocks/>
                <a:stCxn id="86" idx="6"/>
                <a:endCxn id="61" idx="2"/>
              </p:cNvCxnSpPr>
              <p:nvPr/>
            </p:nvCxnSpPr>
            <p:spPr>
              <a:xfrm flipV="1">
                <a:off x="5260806" y="1267835"/>
                <a:ext cx="3005129" cy="901313"/>
              </a:xfrm>
              <a:prstGeom prst="bentConnector3">
                <a:avLst>
                  <a:gd name="adj1" fmla="val 7950"/>
                </a:avLst>
              </a:prstGeom>
              <a:ln w="317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hteck 68">
                    <a:extLst>
                      <a:ext uri="{FF2B5EF4-FFF2-40B4-BE49-F238E27FC236}">
                        <a16:creationId xmlns:a16="http://schemas.microsoft.com/office/drawing/2014/main" id="{4A804230-EE09-5C9C-EAF6-41F01A46B1C4}"/>
                      </a:ext>
                    </a:extLst>
                  </p:cNvPr>
                  <p:cNvSpPr/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67FCC19C-E53F-DC3A-EEDE-1367127817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hteck 69">
                    <a:extLst>
                      <a:ext uri="{FF2B5EF4-FFF2-40B4-BE49-F238E27FC236}">
                        <a16:creationId xmlns:a16="http://schemas.microsoft.com/office/drawing/2014/main" id="{9C6A4673-3955-3E81-CF38-E9AF750DECDE}"/>
                      </a:ext>
                    </a:extLst>
                  </p:cNvPr>
                  <p:cNvSpPr/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0F4D1AB0-8125-60D9-A891-5534503208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Gerade Verbindung mit Pfeil 23">
                <a:extLst>
                  <a:ext uri="{FF2B5EF4-FFF2-40B4-BE49-F238E27FC236}">
                    <a16:creationId xmlns:a16="http://schemas.microsoft.com/office/drawing/2014/main" id="{0E6504C9-9A0F-69CD-C867-0D240B05FAE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>
                <a:off x="4476579" y="2752781"/>
                <a:ext cx="923431" cy="583619"/>
              </a:xfrm>
              <a:prstGeom prst="bentConnector3">
                <a:avLst>
                  <a:gd name="adj1" fmla="val 398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23">
                <a:extLst>
                  <a:ext uri="{FF2B5EF4-FFF2-40B4-BE49-F238E27FC236}">
                    <a16:creationId xmlns:a16="http://schemas.microsoft.com/office/drawing/2014/main" id="{8266FDB3-43A9-FE76-BE5A-51D28F2C256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 flipV="1">
                <a:off x="4476579" y="3336400"/>
                <a:ext cx="728849" cy="603099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23">
                <a:extLst>
                  <a:ext uri="{FF2B5EF4-FFF2-40B4-BE49-F238E27FC236}">
                    <a16:creationId xmlns:a16="http://schemas.microsoft.com/office/drawing/2014/main" id="{226A3E56-A396-4BF3-4B2C-BC21A5370B40}"/>
                  </a:ext>
                </a:extLst>
              </p:cNvPr>
              <p:cNvCxnSpPr>
                <a:cxnSpLocks/>
                <a:stCxn id="69" idx="3"/>
                <a:endCxn id="62" idx="2"/>
              </p:cNvCxnSpPr>
              <p:nvPr/>
            </p:nvCxnSpPr>
            <p:spPr>
              <a:xfrm>
                <a:off x="894090" y="3300026"/>
                <a:ext cx="327293" cy="50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23">
                <a:extLst>
                  <a:ext uri="{FF2B5EF4-FFF2-40B4-BE49-F238E27FC236}">
                    <a16:creationId xmlns:a16="http://schemas.microsoft.com/office/drawing/2014/main" id="{43D0A25D-E5E5-BF4C-A605-F1576936C407}"/>
                  </a:ext>
                </a:extLst>
              </p:cNvPr>
              <p:cNvCxnSpPr>
                <a:cxnSpLocks/>
                <a:stCxn id="63" idx="2"/>
                <a:endCxn id="70" idx="1"/>
              </p:cNvCxnSpPr>
              <p:nvPr/>
            </p:nvCxnSpPr>
            <p:spPr>
              <a:xfrm flipV="1">
                <a:off x="7843270" y="3330040"/>
                <a:ext cx="422664" cy="38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23">
                <a:extLst>
                  <a:ext uri="{FF2B5EF4-FFF2-40B4-BE49-F238E27FC236}">
                    <a16:creationId xmlns:a16="http://schemas.microsoft.com/office/drawing/2014/main" id="{A181D6B2-707F-1249-DB5E-A145DF6FC7F9}"/>
                  </a:ext>
                </a:extLst>
              </p:cNvPr>
              <p:cNvCxnSpPr>
                <a:cxnSpLocks/>
                <a:stCxn id="61" idx="0"/>
                <a:endCxn id="76" idx="1"/>
              </p:cNvCxnSpPr>
              <p:nvPr/>
            </p:nvCxnSpPr>
            <p:spPr>
              <a:xfrm flipV="1">
                <a:off x="10782016" y="1267787"/>
                <a:ext cx="361016" cy="48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hteck 75">
                    <a:extLst>
                      <a:ext uri="{FF2B5EF4-FFF2-40B4-BE49-F238E27FC236}">
                        <a16:creationId xmlns:a16="http://schemas.microsoft.com/office/drawing/2014/main" id="{EEE55B03-44BA-7961-0B0E-2CABF739989D}"/>
                      </a:ext>
                    </a:extLst>
                  </p:cNvPr>
                  <p:cNvSpPr/>
                  <p:nvPr/>
                </p:nvSpPr>
                <p:spPr>
                  <a:xfrm>
                    <a:off x="11143032" y="961787"/>
                    <a:ext cx="612000" cy="612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76" name="Rechteck 75">
                    <a:extLst>
                      <a:ext uri="{FF2B5EF4-FFF2-40B4-BE49-F238E27FC236}">
                        <a16:creationId xmlns:a16="http://schemas.microsoft.com/office/drawing/2014/main" id="{EEE55B03-44BA-7961-0B0E-2CABF73998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3032" y="961787"/>
                    <a:ext cx="612000" cy="612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feld 76">
                    <a:extLst>
                      <a:ext uri="{FF2B5EF4-FFF2-40B4-BE49-F238E27FC236}">
                        <a16:creationId xmlns:a16="http://schemas.microsoft.com/office/drawing/2014/main" id="{5C9C53AE-AA9E-08CF-AE40-A08926A9A08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5127" y="4571343"/>
                    <a:ext cx="356720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de-DE" sz="2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feld 76">
                    <a:extLst>
                      <a:ext uri="{FF2B5EF4-FFF2-40B4-BE49-F238E27FC236}">
                        <a16:creationId xmlns:a16="http://schemas.microsoft.com/office/drawing/2014/main" id="{5C9C53AE-AA9E-08CF-AE40-A08926A9A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127" y="4571343"/>
                    <a:ext cx="356720" cy="677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9">
                    <a:extLst>
                      <a:ext uri="{FF2B5EF4-FFF2-40B4-BE49-F238E27FC236}">
                        <a16:creationId xmlns:a16="http://schemas.microsoft.com/office/drawing/2014/main" id="{E9750F5F-FBAF-A13F-6F0F-973D768162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831" y="2993339"/>
                    <a:ext cx="1237775" cy="6033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sz="2700" dirty="0"/>
                  </a:p>
                </p:txBody>
              </p:sp>
            </mc:Choice>
            <mc:Fallback xmlns="">
              <p:sp>
                <p:nvSpPr>
                  <p:cNvPr id="78" name="TextBox 9">
                    <a:extLst>
                      <a:ext uri="{FF2B5EF4-FFF2-40B4-BE49-F238E27FC236}">
                        <a16:creationId xmlns:a16="http://schemas.microsoft.com/office/drawing/2014/main" id="{E9750F5F-FBAF-A13F-6F0F-973D76816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831" y="2993339"/>
                    <a:ext cx="1237775" cy="6033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13">
                    <a:extLst>
                      <a:ext uri="{FF2B5EF4-FFF2-40B4-BE49-F238E27FC236}">
                        <a16:creationId xmlns:a16="http://schemas.microsoft.com/office/drawing/2014/main" id="{B1362675-7116-FAC8-C368-0B87F81246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4384" y="2998372"/>
                    <a:ext cx="1252137" cy="5539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sz="2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13">
                    <a:extLst>
                      <a:ext uri="{FF2B5EF4-FFF2-40B4-BE49-F238E27FC236}">
                        <a16:creationId xmlns:a16="http://schemas.microsoft.com/office/drawing/2014/main" id="{B1362675-7116-FAC8-C368-0B87F8124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4384" y="2998372"/>
                    <a:ext cx="1252137" cy="553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Flussdiagramm: Verbinder 79">
                <a:extLst>
                  <a:ext uri="{FF2B5EF4-FFF2-40B4-BE49-F238E27FC236}">
                    <a16:creationId xmlns:a16="http://schemas.microsoft.com/office/drawing/2014/main" id="{CFE2419F-E297-C8A6-B7D9-DBBA341203D7}"/>
                  </a:ext>
                </a:extLst>
              </p:cNvPr>
              <p:cNvSpPr/>
              <p:nvPr/>
            </p:nvSpPr>
            <p:spPr>
              <a:xfrm>
                <a:off x="5051247" y="3793359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Flussdiagramm: Verbinder 80">
                <a:extLst>
                  <a:ext uri="{FF2B5EF4-FFF2-40B4-BE49-F238E27FC236}">
                    <a16:creationId xmlns:a16="http://schemas.microsoft.com/office/drawing/2014/main" id="{21834412-23C5-2E96-8524-6B73418626E1}"/>
                  </a:ext>
                </a:extLst>
              </p:cNvPr>
              <p:cNvSpPr/>
              <p:nvPr/>
            </p:nvSpPr>
            <p:spPr>
              <a:xfrm>
                <a:off x="5051247" y="4102345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2" name="Flussdiagramm: Verbinder 81">
                <a:extLst>
                  <a:ext uri="{FF2B5EF4-FFF2-40B4-BE49-F238E27FC236}">
                    <a16:creationId xmlns:a16="http://schemas.microsoft.com/office/drawing/2014/main" id="{72665F44-B13E-C76A-3EC1-F90DE24A512F}"/>
                  </a:ext>
                </a:extLst>
              </p:cNvPr>
              <p:cNvSpPr/>
              <p:nvPr/>
            </p:nvSpPr>
            <p:spPr>
              <a:xfrm>
                <a:off x="5050010" y="3453499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Flussdiagramm: Verbinder 82">
                <a:extLst>
                  <a:ext uri="{FF2B5EF4-FFF2-40B4-BE49-F238E27FC236}">
                    <a16:creationId xmlns:a16="http://schemas.microsoft.com/office/drawing/2014/main" id="{810A60B2-38B3-77E9-4056-54F636FE28C4}"/>
                  </a:ext>
                </a:extLst>
              </p:cNvPr>
              <p:cNvSpPr/>
              <p:nvPr/>
            </p:nvSpPr>
            <p:spPr>
              <a:xfrm>
                <a:off x="5051247" y="3089058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Flussdiagramm: Verbinder 83">
                <a:extLst>
                  <a:ext uri="{FF2B5EF4-FFF2-40B4-BE49-F238E27FC236}">
                    <a16:creationId xmlns:a16="http://schemas.microsoft.com/office/drawing/2014/main" id="{AC7F736E-8278-A3AF-844A-BBA383175897}"/>
                  </a:ext>
                </a:extLst>
              </p:cNvPr>
              <p:cNvSpPr/>
              <p:nvPr/>
            </p:nvSpPr>
            <p:spPr>
              <a:xfrm>
                <a:off x="5051927" y="2728447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Flussdiagramm: Verbinder 84">
                <a:extLst>
                  <a:ext uri="{FF2B5EF4-FFF2-40B4-BE49-F238E27FC236}">
                    <a16:creationId xmlns:a16="http://schemas.microsoft.com/office/drawing/2014/main" id="{21DC4D7D-D40B-8E6E-71EB-1323DC049074}"/>
                  </a:ext>
                </a:extLst>
              </p:cNvPr>
              <p:cNvSpPr/>
              <p:nvPr/>
            </p:nvSpPr>
            <p:spPr>
              <a:xfrm>
                <a:off x="5044806" y="2376888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Flussdiagramm: Verbinder 85">
                <a:extLst>
                  <a:ext uri="{FF2B5EF4-FFF2-40B4-BE49-F238E27FC236}">
                    <a16:creationId xmlns:a16="http://schemas.microsoft.com/office/drawing/2014/main" id="{E173668C-9679-492D-BDD1-CB49C5647556}"/>
                  </a:ext>
                </a:extLst>
              </p:cNvPr>
              <p:cNvSpPr/>
              <p:nvPr/>
            </p:nvSpPr>
            <p:spPr>
              <a:xfrm>
                <a:off x="5044806" y="2061148"/>
                <a:ext cx="216000" cy="216000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87" name="Gerade Verbindung mit Pfeil 23">
                <a:extLst>
                  <a:ext uri="{FF2B5EF4-FFF2-40B4-BE49-F238E27FC236}">
                    <a16:creationId xmlns:a16="http://schemas.microsoft.com/office/drawing/2014/main" id="{8DE36327-33F6-8B64-1241-079A95071685}"/>
                  </a:ext>
                </a:extLst>
              </p:cNvPr>
              <p:cNvCxnSpPr>
                <a:cxnSpLocks/>
                <a:stCxn id="62" idx="0"/>
                <a:endCxn id="65" idx="1"/>
              </p:cNvCxnSpPr>
              <p:nvPr/>
            </p:nvCxnSpPr>
            <p:spPr>
              <a:xfrm flipV="1">
                <a:off x="3376504" y="2752781"/>
                <a:ext cx="560075" cy="552278"/>
              </a:xfrm>
              <a:prstGeom prst="bentConnector5">
                <a:avLst>
                  <a:gd name="adj1" fmla="val 40816"/>
                  <a:gd name="adj2" fmla="val 100153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23">
                <a:extLst>
                  <a:ext uri="{FF2B5EF4-FFF2-40B4-BE49-F238E27FC236}">
                    <a16:creationId xmlns:a16="http://schemas.microsoft.com/office/drawing/2014/main" id="{E85C164C-5B57-2C11-4147-1EFF63B4DDB8}"/>
                  </a:ext>
                </a:extLst>
              </p:cNvPr>
              <p:cNvCxnSpPr>
                <a:cxnSpLocks/>
                <a:stCxn id="62" idx="0"/>
                <a:endCxn id="66" idx="1"/>
              </p:cNvCxnSpPr>
              <p:nvPr/>
            </p:nvCxnSpPr>
            <p:spPr>
              <a:xfrm>
                <a:off x="3376504" y="3305059"/>
                <a:ext cx="560075" cy="634440"/>
              </a:xfrm>
              <a:prstGeom prst="bentConnector5">
                <a:avLst>
                  <a:gd name="adj1" fmla="val 40816"/>
                  <a:gd name="adj2" fmla="val 100748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24">
                <a:extLst>
                  <a:ext uri="{FF2B5EF4-FFF2-40B4-BE49-F238E27FC236}">
                    <a16:creationId xmlns:a16="http://schemas.microsoft.com/office/drawing/2014/main" id="{019D074F-AD78-5A81-FCA4-D9956A10CD5A}"/>
                  </a:ext>
                </a:extLst>
              </p:cNvPr>
              <p:cNvCxnSpPr>
                <a:cxnSpLocks/>
                <a:stCxn id="85" idx="6"/>
                <a:endCxn id="99" idx="2"/>
              </p:cNvCxnSpPr>
              <p:nvPr/>
            </p:nvCxnSpPr>
            <p:spPr>
              <a:xfrm>
                <a:off x="5260806" y="2484888"/>
                <a:ext cx="2996779" cy="2903459"/>
              </a:xfrm>
              <a:prstGeom prst="bentConnector3">
                <a:avLst>
                  <a:gd name="adj1" fmla="val 8165"/>
                </a:avLst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23">
                <a:extLst>
                  <a:ext uri="{FF2B5EF4-FFF2-40B4-BE49-F238E27FC236}">
                    <a16:creationId xmlns:a16="http://schemas.microsoft.com/office/drawing/2014/main" id="{36B5FA98-58E6-2DD2-5C6E-BC08AA62BA19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flipV="1">
                <a:off x="5372021" y="3333867"/>
                <a:ext cx="316128" cy="50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DFE8157-2E12-5B79-395D-8A11C774EF29}"/>
                  </a:ext>
                </a:extLst>
              </p:cNvPr>
              <p:cNvCxnSpPr>
                <a:cxnSpLocks/>
                <a:stCxn id="84" idx="6"/>
              </p:cNvCxnSpPr>
              <p:nvPr/>
            </p:nvCxnSpPr>
            <p:spPr>
              <a:xfrm>
                <a:off x="5267927" y="2836447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B2103019-6618-8A07-C430-B9A37487B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806" y="3197058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D11B4350-8D86-D3B5-E33D-26B244D2F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806" y="3561499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B930B634-973E-6F58-3294-A971D215F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640" y="3898017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E3633428-E3D2-BBE7-18CF-B3B0813BC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0" y="4205959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92B6982D-B894-40C2-DB35-F255ACF08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3952" y="4526401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mit Pfeil 23">
                <a:extLst>
                  <a:ext uri="{FF2B5EF4-FFF2-40B4-BE49-F238E27FC236}">
                    <a16:creationId xmlns:a16="http://schemas.microsoft.com/office/drawing/2014/main" id="{6704407E-E6F7-0724-EA48-2B8C643FF03B}"/>
                  </a:ext>
                </a:extLst>
              </p:cNvPr>
              <p:cNvCxnSpPr>
                <a:cxnSpLocks/>
                <a:stCxn id="99" idx="0"/>
                <a:endCxn id="98" idx="1"/>
              </p:cNvCxnSpPr>
              <p:nvPr/>
            </p:nvCxnSpPr>
            <p:spPr>
              <a:xfrm flipV="1">
                <a:off x="10773666" y="5384531"/>
                <a:ext cx="370909" cy="381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hteck 97">
                    <a:extLst>
                      <a:ext uri="{FF2B5EF4-FFF2-40B4-BE49-F238E27FC236}">
                        <a16:creationId xmlns:a16="http://schemas.microsoft.com/office/drawing/2014/main" id="{5F8EE0A7-6F88-65EE-51C8-EF4FB676EBFE}"/>
                      </a:ext>
                    </a:extLst>
                  </p:cNvPr>
                  <p:cNvSpPr/>
                  <p:nvPr/>
                </p:nvSpPr>
                <p:spPr>
                  <a:xfrm>
                    <a:off x="11144575" y="5078531"/>
                    <a:ext cx="612000" cy="612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98" name="Rechteck 97">
                    <a:extLst>
                      <a:ext uri="{FF2B5EF4-FFF2-40B4-BE49-F238E27FC236}">
                        <a16:creationId xmlns:a16="http://schemas.microsoft.com/office/drawing/2014/main" id="{5F8EE0A7-6F88-65EE-51C8-EF4FB676E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4575" y="5078531"/>
                    <a:ext cx="612000" cy="612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rapezoid 98">
                    <a:extLst>
                      <a:ext uri="{FF2B5EF4-FFF2-40B4-BE49-F238E27FC236}">
                        <a16:creationId xmlns:a16="http://schemas.microsoft.com/office/drawing/2014/main" id="{013DCA64-CBA5-E57F-D7C7-99419AE68D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57428" y="4130306"/>
                    <a:ext cx="2116394" cy="2516081"/>
                  </a:xfrm>
                  <a:prstGeom prst="trapezoid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de-DE" sz="2700" dirty="0"/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700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99" name="Trapezoid 98">
                    <a:extLst>
                      <a:ext uri="{FF2B5EF4-FFF2-40B4-BE49-F238E27FC236}">
                        <a16:creationId xmlns:a16="http://schemas.microsoft.com/office/drawing/2014/main" id="{013DCA64-CBA5-E57F-D7C7-99419AE68D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57428" y="4130306"/>
                    <a:ext cx="2116394" cy="2516081"/>
                  </a:xfrm>
                  <a:prstGeom prst="trapezoid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559B13E2-0AD1-4AE1-0B89-B1CE0254BDB6}"/>
                    </a:ext>
                  </a:extLst>
                </p:cNvPr>
                <p:cNvSpPr txBox="1"/>
                <p:nvPr/>
              </p:nvSpPr>
              <p:spPr>
                <a:xfrm>
                  <a:off x="172400" y="3701583"/>
                  <a:ext cx="951116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4076×3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559B13E2-0AD1-4AE1-0B89-B1CE0254B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400" y="3701583"/>
                  <a:ext cx="951116" cy="307776"/>
                </a:xfrm>
                <a:prstGeom prst="rect">
                  <a:avLst/>
                </a:prstGeom>
                <a:blipFill>
                  <a:blip r:embed="rId11"/>
                  <a:stretch>
                    <a:fillRect l="-5128" r="-1709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9F148A6A-1AAA-D7D1-6FE6-EE9323D9500B}"/>
                </a:ext>
              </a:extLst>
            </p:cNvPr>
            <p:cNvSpPr txBox="1"/>
            <p:nvPr/>
          </p:nvSpPr>
          <p:spPr>
            <a:xfrm>
              <a:off x="175713" y="3701583"/>
              <a:ext cx="87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CA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9">
                  <a:extLst>
                    <a:ext uri="{FF2B5EF4-FFF2-40B4-BE49-F238E27FC236}">
                      <a16:creationId xmlns:a16="http://schemas.microsoft.com/office/drawing/2014/main" id="{D062A002-93D5-2EE2-B68C-E6ABFDCF8C83}"/>
                    </a:ext>
                  </a:extLst>
                </p:cNvPr>
                <p:cNvSpPr txBox="1"/>
                <p:nvPr/>
              </p:nvSpPr>
              <p:spPr>
                <a:xfrm>
                  <a:off x="3980092" y="3089059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7" name="TextBox 9">
                  <a:extLst>
                    <a:ext uri="{FF2B5EF4-FFF2-40B4-BE49-F238E27FC236}">
                      <a16:creationId xmlns:a16="http://schemas.microsoft.com/office/drawing/2014/main" id="{D062A002-93D5-2EE2-B68C-E6ABFDCF8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92" y="3089059"/>
                  <a:ext cx="483979" cy="307776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667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9">
                  <a:extLst>
                    <a:ext uri="{FF2B5EF4-FFF2-40B4-BE49-F238E27FC236}">
                      <a16:creationId xmlns:a16="http://schemas.microsoft.com/office/drawing/2014/main" id="{5D7912BA-BF11-CEEC-C290-9DF4AC4AB6E0}"/>
                    </a:ext>
                  </a:extLst>
                </p:cNvPr>
                <p:cNvSpPr txBox="1"/>
                <p:nvPr/>
              </p:nvSpPr>
              <p:spPr>
                <a:xfrm>
                  <a:off x="3968591" y="4275676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8" name="TextBox 9">
                  <a:extLst>
                    <a:ext uri="{FF2B5EF4-FFF2-40B4-BE49-F238E27FC236}">
                      <a16:creationId xmlns:a16="http://schemas.microsoft.com/office/drawing/2014/main" id="{5D7912BA-BF11-CEEC-C290-9DF4AC4AB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591" y="4275676"/>
                  <a:ext cx="483979" cy="307776"/>
                </a:xfrm>
                <a:prstGeom prst="rect">
                  <a:avLst/>
                </a:prstGeom>
                <a:blipFill>
                  <a:blip r:embed="rId13"/>
                  <a:stretch>
                    <a:fillRect l="-10169" r="-3390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9">
                  <a:extLst>
                    <a:ext uri="{FF2B5EF4-FFF2-40B4-BE49-F238E27FC236}">
                      <a16:creationId xmlns:a16="http://schemas.microsoft.com/office/drawing/2014/main" id="{3557921B-10D9-8E66-6E42-05C8752B20F1}"/>
                    </a:ext>
                  </a:extLst>
                </p:cNvPr>
                <p:cNvSpPr txBox="1"/>
                <p:nvPr/>
              </p:nvSpPr>
              <p:spPr>
                <a:xfrm>
                  <a:off x="4931085" y="5190475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9" name="TextBox 9">
                  <a:extLst>
                    <a:ext uri="{FF2B5EF4-FFF2-40B4-BE49-F238E27FC236}">
                      <a16:creationId xmlns:a16="http://schemas.microsoft.com/office/drawing/2014/main" id="{3557921B-10D9-8E66-6E42-05C8752B2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1085" y="5190475"/>
                  <a:ext cx="483979" cy="307776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667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9">
                  <a:extLst>
                    <a:ext uri="{FF2B5EF4-FFF2-40B4-BE49-F238E27FC236}">
                      <a16:creationId xmlns:a16="http://schemas.microsoft.com/office/drawing/2014/main" id="{C92FA20A-73F8-D414-A611-166F801E55A6}"/>
                    </a:ext>
                  </a:extLst>
                </p:cNvPr>
                <p:cNvSpPr txBox="1"/>
                <p:nvPr/>
              </p:nvSpPr>
              <p:spPr>
                <a:xfrm>
                  <a:off x="8128710" y="3691579"/>
                  <a:ext cx="951116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4076×3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60" name="TextBox 9">
                  <a:extLst>
                    <a:ext uri="{FF2B5EF4-FFF2-40B4-BE49-F238E27FC236}">
                      <a16:creationId xmlns:a16="http://schemas.microsoft.com/office/drawing/2014/main" id="{C92FA20A-73F8-D414-A611-166F801E5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8710" y="3691579"/>
                  <a:ext cx="951116" cy="307776"/>
                </a:xfrm>
                <a:prstGeom prst="rect">
                  <a:avLst/>
                </a:prstGeom>
                <a:blipFill>
                  <a:blip r:embed="rId15"/>
                  <a:stretch>
                    <a:fillRect l="-5128" t="-2703" r="-1709" b="-108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feld 105">
            <a:extLst>
              <a:ext uri="{FF2B5EF4-FFF2-40B4-BE49-F238E27FC236}">
                <a16:creationId xmlns:a16="http://schemas.microsoft.com/office/drawing/2014/main" id="{165B2E25-ED28-0C9A-36AC-2B092826AF6A}"/>
              </a:ext>
            </a:extLst>
          </p:cNvPr>
          <p:cNvSpPr txBox="1"/>
          <p:nvPr/>
        </p:nvSpPr>
        <p:spPr>
          <a:xfrm>
            <a:off x="241169" y="6079943"/>
            <a:ext cx="622160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[1] </a:t>
            </a:r>
            <a:r>
              <a:rPr lang="en-US" sz="1600" dirty="0"/>
              <a:t>Guided Variational Autoencoder for Disentanglement Learning</a:t>
            </a:r>
            <a:endParaRPr lang="de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7950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02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524000"/>
                <a:ext cx="8508999" cy="4937760"/>
              </a:xfrm>
            </p:spPr>
            <p:txBody>
              <a:bodyPr/>
              <a:lstStyle/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Reconstruction</a:t>
                </a:r>
                <a:r>
                  <a:rPr lang="en-US" sz="1600" dirty="0">
                    <a:latin typeface="+mn-lt"/>
                  </a:rPr>
                  <a:t> (Euclidean Distance, Hausdorff Distance, Average Surface Distance?)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      </a:t>
                </a:r>
                <a:r>
                  <a:rPr lang="en-US" u="sng" dirty="0"/>
                  <a:t>Encoding</a:t>
                </a:r>
                <a:r>
                  <a:rPr lang="en-US" dirty="0"/>
                  <a:t> (PCA, VAE)       </a:t>
                </a:r>
                <a:r>
                  <a:rPr lang="en-US" u="sng" dirty="0"/>
                  <a:t>Decoding</a:t>
                </a:r>
                <a:r>
                  <a:rPr lang="en-US" dirty="0"/>
                  <a:t> (PCA, VAE)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  <a:p>
                <a:pPr lvl="2" indent="0">
                  <a:buNone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Disentanglement</a:t>
                </a:r>
                <a:r>
                  <a:rPr lang="en-US" sz="1600" dirty="0">
                    <a:latin typeface="+mn-lt"/>
                  </a:rPr>
                  <a:t> (SAP Score)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Latent Space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Correlation</a:t>
                </a:r>
                <a:r>
                  <a:rPr lang="en-US" sz="1600" dirty="0">
                    <a:latin typeface="+mn-lt"/>
                  </a:rPr>
                  <a:t> (Pearson Correlation Coefficient</a:t>
                </a:r>
                <a:r>
                  <a:rPr lang="en-US" dirty="0"/>
                  <a:t>)</a:t>
                </a:r>
                <a:endParaRPr lang="en-US" sz="1600" dirty="0">
                  <a:latin typeface="+mn-lt"/>
                </a:endParaRP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Latent Variable &amp; Demographic Factor)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Synthetic Data</a:t>
                </a:r>
                <a:r>
                  <a:rPr lang="en-US" sz="1600" dirty="0">
                    <a:latin typeface="+mn-lt"/>
                  </a:rPr>
                  <a:t> (Box Bump, Torus Bump)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Isolate known variability factor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Nearest Neighbor</a:t>
                </a:r>
                <a:r>
                  <a:rPr lang="en-US" sz="1600" dirty="0">
                    <a:latin typeface="+mn-lt"/>
                  </a:rPr>
                  <a:t> (Latent Space)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patients of same/similar demographic factor cluster?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External evaluation</a:t>
                </a:r>
                <a:r>
                  <a:rPr lang="en-US" sz="1600" dirty="0">
                    <a:latin typeface="+mn-lt"/>
                  </a:rPr>
                  <a:t> (existing Literature)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findings coincide with results of existing literature?</a:t>
                </a:r>
                <a:endParaRPr lang="en-US" dirty="0">
                  <a:latin typeface="+mn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524000"/>
                <a:ext cx="8508999" cy="4937760"/>
              </a:xfrm>
              <a:blipFill>
                <a:blip r:embed="rId2"/>
                <a:stretch>
                  <a:fillRect l="-1361" t="-988" b="-16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A4D765-BB6C-D98E-FD29-930CB242FD0D}"/>
              </a:ext>
            </a:extLst>
          </p:cNvPr>
          <p:cNvCxnSpPr>
            <a:cxnSpLocks/>
          </p:cNvCxnSpPr>
          <p:nvPr/>
        </p:nvCxnSpPr>
        <p:spPr>
          <a:xfrm>
            <a:off x="1162050" y="1971675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4601EA4-0419-8191-1A2A-D8BD273A7822}"/>
              </a:ext>
            </a:extLst>
          </p:cNvPr>
          <p:cNvCxnSpPr>
            <a:cxnSpLocks/>
          </p:cNvCxnSpPr>
          <p:nvPr/>
        </p:nvCxnSpPr>
        <p:spPr>
          <a:xfrm>
            <a:off x="3514725" y="1962150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7216D63-029C-7C98-F483-D3BC1CB2DD53}"/>
              </a:ext>
            </a:extLst>
          </p:cNvPr>
          <p:cNvCxnSpPr>
            <a:cxnSpLocks/>
          </p:cNvCxnSpPr>
          <p:nvPr/>
        </p:nvCxnSpPr>
        <p:spPr>
          <a:xfrm>
            <a:off x="5905500" y="1971675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2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rinnen, Backofen enthält.&#10;&#10;Automatisch generierte Beschreibung">
            <a:extLst>
              <a:ext uri="{FF2B5EF4-FFF2-40B4-BE49-F238E27FC236}">
                <a16:creationId xmlns:a16="http://schemas.microsoft.com/office/drawing/2014/main" id="{08CA49D4-B0C8-DDF0-F790-506BBF69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2" y="2201862"/>
            <a:ext cx="4608000" cy="288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330FF-D164-6CCF-1027-C93EA277C7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3A5438-3D02-4D07-29AA-3E445C98F2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D1BB873-632A-988E-3A5E-4597A345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Synthetic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2829AD-B47B-2109-4671-7B69F777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50" y="2201862"/>
            <a:ext cx="4608000" cy="288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A0E7662-46CD-2B95-79DF-178BB0C5A9B0}"/>
              </a:ext>
            </a:extLst>
          </p:cNvPr>
          <p:cNvSpPr txBox="1"/>
          <p:nvPr/>
        </p:nvSpPr>
        <p:spPr>
          <a:xfrm>
            <a:off x="1828800" y="1843178"/>
            <a:ext cx="23622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Box-</a:t>
            </a:r>
            <a:r>
              <a:rPr lang="de-DE" sz="1600" dirty="0" err="1">
                <a:latin typeface="+mn-lt"/>
              </a:rPr>
              <a:t>Bump</a:t>
            </a:r>
            <a:endParaRPr lang="de-DE" sz="1600" dirty="0">
              <a:latin typeface="+mn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D2DE-4CAA-5732-215B-D1B853828F61}"/>
              </a:ext>
            </a:extLst>
          </p:cNvPr>
          <p:cNvSpPr txBox="1"/>
          <p:nvPr/>
        </p:nvSpPr>
        <p:spPr>
          <a:xfrm>
            <a:off x="6226683" y="1843178"/>
            <a:ext cx="23622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Torus-</a:t>
            </a:r>
            <a:r>
              <a:rPr lang="de-DE" sz="1600" dirty="0" err="1">
                <a:latin typeface="+mn-lt"/>
              </a:rPr>
              <a:t>Bump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92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hippocampus segmentations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mm isotropic voxel size</a:t>
            </a:r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Hippocampus segmentation on high resolution diffusion MRI (</a:t>
            </a:r>
            <a:r>
              <a:rPr lang="en-US" sz="1800" b="0" i="0" u="none" strike="noStrike" baseline="0" dirty="0" err="1">
                <a:latin typeface="NimbusRomNo9L-Regu"/>
              </a:rPr>
              <a:t>Efird</a:t>
            </a:r>
            <a:r>
              <a:rPr lang="en-US" sz="1800" b="0" i="0" u="none" strike="noStrike" baseline="0" dirty="0">
                <a:latin typeface="NimbusRomNo9L-Regu"/>
              </a:rPr>
              <a:t> et al.)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A8128A8-2162-DD52-1B49-90C82E146D3F}"/>
              </a:ext>
            </a:extLst>
          </p:cNvPr>
          <p:cNvGrpSpPr/>
          <p:nvPr/>
        </p:nvGrpSpPr>
        <p:grpSpPr>
          <a:xfrm>
            <a:off x="2001187" y="2373857"/>
            <a:ext cx="5141625" cy="3489808"/>
            <a:chOff x="2026644" y="2209133"/>
            <a:chExt cx="4538058" cy="2897021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3FA220B-C5CE-D587-96DC-CAF8E4000ABB}"/>
                </a:ext>
              </a:extLst>
            </p:cNvPr>
            <p:cNvGrpSpPr/>
            <p:nvPr/>
          </p:nvGrpSpPr>
          <p:grpSpPr>
            <a:xfrm>
              <a:off x="2026644" y="2209133"/>
              <a:ext cx="3867376" cy="2897021"/>
              <a:chOff x="2018018" y="2511058"/>
              <a:chExt cx="3867376" cy="2897021"/>
            </a:xfrm>
          </p:grpSpPr>
          <p:sp>
            <p:nvSpPr>
              <p:cNvPr id="6" name="Würfel 5">
                <a:extLst>
                  <a:ext uri="{FF2B5EF4-FFF2-40B4-BE49-F238E27FC236}">
                    <a16:creationId xmlns:a16="http://schemas.microsoft.com/office/drawing/2014/main" id="{268389C9-066E-649B-3445-4CB6AF813FA3}"/>
                  </a:ext>
                </a:extLst>
              </p:cNvPr>
              <p:cNvSpPr/>
              <p:nvPr/>
            </p:nvSpPr>
            <p:spPr>
              <a:xfrm>
                <a:off x="3113781" y="4010087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Würfel 6">
                <a:extLst>
                  <a:ext uri="{FF2B5EF4-FFF2-40B4-BE49-F238E27FC236}">
                    <a16:creationId xmlns:a16="http://schemas.microsoft.com/office/drawing/2014/main" id="{6828F7F0-A57F-F2B1-CBD8-A8F664AEE415}"/>
                  </a:ext>
                </a:extLst>
              </p:cNvPr>
              <p:cNvSpPr/>
              <p:nvPr/>
            </p:nvSpPr>
            <p:spPr>
              <a:xfrm>
                <a:off x="3113781" y="39315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" name="Würfel 7">
                <a:extLst>
                  <a:ext uri="{FF2B5EF4-FFF2-40B4-BE49-F238E27FC236}">
                    <a16:creationId xmlns:a16="http://schemas.microsoft.com/office/drawing/2014/main" id="{217BD027-678E-F25D-2676-171BDF1B23B7}"/>
                  </a:ext>
                </a:extLst>
              </p:cNvPr>
              <p:cNvSpPr/>
              <p:nvPr/>
            </p:nvSpPr>
            <p:spPr>
              <a:xfrm>
                <a:off x="3113781" y="3857012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Würfel 8">
                <a:extLst>
                  <a:ext uri="{FF2B5EF4-FFF2-40B4-BE49-F238E27FC236}">
                    <a16:creationId xmlns:a16="http://schemas.microsoft.com/office/drawing/2014/main" id="{B5475D49-334D-AEA6-1CE0-2897D9572E08}"/>
                  </a:ext>
                </a:extLst>
              </p:cNvPr>
              <p:cNvSpPr/>
              <p:nvPr/>
            </p:nvSpPr>
            <p:spPr>
              <a:xfrm>
                <a:off x="3113781" y="37785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" name="Würfel 9">
                <a:extLst>
                  <a:ext uri="{FF2B5EF4-FFF2-40B4-BE49-F238E27FC236}">
                    <a16:creationId xmlns:a16="http://schemas.microsoft.com/office/drawing/2014/main" id="{61D1C275-F18B-0981-848B-1C61F50B0795}"/>
                  </a:ext>
                </a:extLst>
              </p:cNvPr>
              <p:cNvSpPr/>
              <p:nvPr/>
            </p:nvSpPr>
            <p:spPr>
              <a:xfrm>
                <a:off x="3113781" y="3697825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Würfel 10">
                <a:extLst>
                  <a:ext uri="{FF2B5EF4-FFF2-40B4-BE49-F238E27FC236}">
                    <a16:creationId xmlns:a16="http://schemas.microsoft.com/office/drawing/2014/main" id="{573991CB-3C7B-2AF9-3A96-4C233CA004EE}"/>
                  </a:ext>
                </a:extLst>
              </p:cNvPr>
              <p:cNvSpPr/>
              <p:nvPr/>
            </p:nvSpPr>
            <p:spPr>
              <a:xfrm>
                <a:off x="3113781" y="3619316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" name="Würfel 11">
                <a:extLst>
                  <a:ext uri="{FF2B5EF4-FFF2-40B4-BE49-F238E27FC236}">
                    <a16:creationId xmlns:a16="http://schemas.microsoft.com/office/drawing/2014/main" id="{BB83189D-6781-7805-45D6-21C06018499A}"/>
                  </a:ext>
                </a:extLst>
              </p:cNvPr>
              <p:cNvSpPr/>
              <p:nvPr/>
            </p:nvSpPr>
            <p:spPr>
              <a:xfrm>
                <a:off x="3113781" y="3544750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Würfel 12">
                <a:extLst>
                  <a:ext uri="{FF2B5EF4-FFF2-40B4-BE49-F238E27FC236}">
                    <a16:creationId xmlns:a16="http://schemas.microsoft.com/office/drawing/2014/main" id="{5CC6EF15-3AC9-50CA-F5D4-22FF6F41F057}"/>
                  </a:ext>
                </a:extLst>
              </p:cNvPr>
              <p:cNvSpPr/>
              <p:nvPr/>
            </p:nvSpPr>
            <p:spPr>
              <a:xfrm>
                <a:off x="3113781" y="3466241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" name="Würfel 13">
                <a:extLst>
                  <a:ext uri="{FF2B5EF4-FFF2-40B4-BE49-F238E27FC236}">
                    <a16:creationId xmlns:a16="http://schemas.microsoft.com/office/drawing/2014/main" id="{22604FA3-814A-09A1-FC25-3F03CB47D630}"/>
                  </a:ext>
                </a:extLst>
              </p:cNvPr>
              <p:cNvSpPr/>
              <p:nvPr/>
            </p:nvSpPr>
            <p:spPr>
              <a:xfrm>
                <a:off x="3113781" y="33844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Würfel 14">
                <a:extLst>
                  <a:ext uri="{FF2B5EF4-FFF2-40B4-BE49-F238E27FC236}">
                    <a16:creationId xmlns:a16="http://schemas.microsoft.com/office/drawing/2014/main" id="{12C79BC7-BC46-8821-9A7E-7D315B81C94A}"/>
                  </a:ext>
                </a:extLst>
              </p:cNvPr>
              <p:cNvSpPr/>
              <p:nvPr/>
            </p:nvSpPr>
            <p:spPr>
              <a:xfrm>
                <a:off x="3113781" y="3305969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Würfel 15">
                <a:extLst>
                  <a:ext uri="{FF2B5EF4-FFF2-40B4-BE49-F238E27FC236}">
                    <a16:creationId xmlns:a16="http://schemas.microsoft.com/office/drawing/2014/main" id="{662A9BCD-430B-A3E1-9C93-FF66102AA31A}"/>
                  </a:ext>
                </a:extLst>
              </p:cNvPr>
              <p:cNvSpPr/>
              <p:nvPr/>
            </p:nvSpPr>
            <p:spPr>
              <a:xfrm>
                <a:off x="3113781" y="32314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Würfel 16">
                <a:extLst>
                  <a:ext uri="{FF2B5EF4-FFF2-40B4-BE49-F238E27FC236}">
                    <a16:creationId xmlns:a16="http://schemas.microsoft.com/office/drawing/2014/main" id="{B4F3EDD7-1CC4-6837-DE58-8AAEEDD3C1FA}"/>
                  </a:ext>
                </a:extLst>
              </p:cNvPr>
              <p:cNvSpPr/>
              <p:nvPr/>
            </p:nvSpPr>
            <p:spPr>
              <a:xfrm>
                <a:off x="3113781" y="3152894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Würfel 17">
                <a:extLst>
                  <a:ext uri="{FF2B5EF4-FFF2-40B4-BE49-F238E27FC236}">
                    <a16:creationId xmlns:a16="http://schemas.microsoft.com/office/drawing/2014/main" id="{12E0C87F-C62E-45AE-0D1C-074A914B2564}"/>
                  </a:ext>
                </a:extLst>
              </p:cNvPr>
              <p:cNvSpPr/>
              <p:nvPr/>
            </p:nvSpPr>
            <p:spPr>
              <a:xfrm>
                <a:off x="3113781" y="3074187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Würfel 18">
                <a:extLst>
                  <a:ext uri="{FF2B5EF4-FFF2-40B4-BE49-F238E27FC236}">
                    <a16:creationId xmlns:a16="http://schemas.microsoft.com/office/drawing/2014/main" id="{9C7B2DC7-ABA2-EAEC-0E12-FA5FC7961A70}"/>
                  </a:ext>
                </a:extLst>
              </p:cNvPr>
              <p:cNvSpPr/>
              <p:nvPr/>
            </p:nvSpPr>
            <p:spPr>
              <a:xfrm>
                <a:off x="3113781" y="29956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Würfel 19">
                <a:extLst>
                  <a:ext uri="{FF2B5EF4-FFF2-40B4-BE49-F238E27FC236}">
                    <a16:creationId xmlns:a16="http://schemas.microsoft.com/office/drawing/2014/main" id="{F0C69E7A-C55F-89E6-8CAD-E93BC51FA501}"/>
                  </a:ext>
                </a:extLst>
              </p:cNvPr>
              <p:cNvSpPr/>
              <p:nvPr/>
            </p:nvSpPr>
            <p:spPr>
              <a:xfrm>
                <a:off x="3113781" y="2921112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" name="Würfel 20">
                <a:extLst>
                  <a:ext uri="{FF2B5EF4-FFF2-40B4-BE49-F238E27FC236}">
                    <a16:creationId xmlns:a16="http://schemas.microsoft.com/office/drawing/2014/main" id="{7E09A737-7A65-04E8-FA52-4B99D91FFB1D}"/>
                  </a:ext>
                </a:extLst>
              </p:cNvPr>
              <p:cNvSpPr/>
              <p:nvPr/>
            </p:nvSpPr>
            <p:spPr>
              <a:xfrm>
                <a:off x="3104545" y="28426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endParaRPr lang="de-DE" sz="1400" dirty="0"/>
              </a:p>
              <a:p>
                <a:pPr algn="ctr"/>
                <a:endParaRPr lang="de-DE" sz="1400" dirty="0"/>
              </a:p>
              <a:p>
                <a:pPr algn="ctr"/>
                <a:endParaRPr lang="de-DE" sz="1400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FECA2F5C-0154-AFF3-4E2F-F049B45F7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781" y="5057680"/>
                <a:ext cx="15279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F997FC-86DE-E8FB-7BF5-2EB7C43B53DE}"/>
                  </a:ext>
                </a:extLst>
              </p:cNvPr>
              <p:cNvSpPr txBox="1"/>
              <p:nvPr/>
            </p:nvSpPr>
            <p:spPr>
              <a:xfrm>
                <a:off x="3373103" y="5038747"/>
                <a:ext cx="2512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220 mm</a:t>
                </a:r>
              </a:p>
            </p:txBody>
          </p: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86D8575C-ECE1-C91A-B58D-230CC22E1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309" y="4099012"/>
                <a:ext cx="735695" cy="7356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B7510112-D1C0-81FC-93EA-09E80CBC8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5927" y="3619316"/>
                <a:ext cx="9236" cy="11674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1F30042-2ABA-DB7C-7ECE-13BFF609A257}"/>
                  </a:ext>
                </a:extLst>
              </p:cNvPr>
              <p:cNvSpPr txBox="1"/>
              <p:nvPr/>
            </p:nvSpPr>
            <p:spPr>
              <a:xfrm>
                <a:off x="2018018" y="3993846"/>
                <a:ext cx="2512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20 mm</a:t>
                </a:r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3C2D8D55-FBB7-1DCA-4D69-CD5690D974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96" t="27345" r="39543" b="30492"/>
              <a:stretch/>
            </p:blipFill>
            <p:spPr>
              <a:xfrm>
                <a:off x="3289577" y="2511058"/>
                <a:ext cx="1893546" cy="1385783"/>
              </a:xfrm>
              <a:prstGeom prst="rect">
                <a:avLst/>
              </a:prstGeom>
              <a:scene3d>
                <a:camera prst="orthographicFront">
                  <a:rot lat="2580000" lon="18261253" rev="18900000"/>
                </a:camera>
                <a:lightRig rig="threePt" dir="t"/>
              </a:scene3d>
            </p:spPr>
          </p:pic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8A71966-FF35-72E6-F9B3-46038F1A040B}"/>
                </a:ext>
              </a:extLst>
            </p:cNvPr>
            <p:cNvSpPr txBox="1"/>
            <p:nvPr/>
          </p:nvSpPr>
          <p:spPr>
            <a:xfrm>
              <a:off x="5395256" y="4018096"/>
              <a:ext cx="1169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216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228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rus-bump_disentanglement">
            <a:hlinkClick r:id="" action="ppaction://media"/>
            <a:extLst>
              <a:ext uri="{FF2B5EF4-FFF2-40B4-BE49-F238E27FC236}">
                <a16:creationId xmlns:a16="http://schemas.microsoft.com/office/drawing/2014/main" id="{DDAD577D-6DE7-B1F0-F8F0-942E364C24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432" r="44212"/>
          <a:stretch/>
        </p:blipFill>
        <p:spPr>
          <a:xfrm>
            <a:off x="2369067" y="84578"/>
            <a:ext cx="3997841" cy="668884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DB4BF8-8410-F83C-B496-1580BE3F3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C35C1D-DABF-2B8A-2C56-B2BF2D974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BDB09B-D7A7-530B-3247-BFEAA59B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4007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1B75932-A301-92E4-F57C-04E5BEAC5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Marching cubes: A high resolution 3d surface construction algorithm</a:t>
            </a:r>
            <a:r>
              <a:rPr lang="en-US" dirty="0"/>
              <a:t> (</a:t>
            </a:r>
            <a:r>
              <a:rPr lang="en-US" dirty="0" err="1"/>
              <a:t>Lorensen</a:t>
            </a:r>
            <a:r>
              <a:rPr lang="en-US" dirty="0"/>
              <a:t> et al.)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3FA220B-C5CE-D587-96DC-CAF8E4000ABB}"/>
              </a:ext>
            </a:extLst>
          </p:cNvPr>
          <p:cNvGrpSpPr/>
          <p:nvPr/>
        </p:nvGrpSpPr>
        <p:grpSpPr>
          <a:xfrm>
            <a:off x="233347" y="2133842"/>
            <a:ext cx="2575139" cy="2742472"/>
            <a:chOff x="3104545" y="2511058"/>
            <a:chExt cx="2272848" cy="2276629"/>
          </a:xfrm>
        </p:grpSpPr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268389C9-066E-649B-3445-4CB6AF813FA3}"/>
                </a:ext>
              </a:extLst>
            </p:cNvPr>
            <p:cNvSpPr/>
            <p:nvPr/>
          </p:nvSpPr>
          <p:spPr>
            <a:xfrm>
              <a:off x="3113781" y="40100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6828F7F0-A57F-F2B1-CBD8-A8F664AEE415}"/>
                </a:ext>
              </a:extLst>
            </p:cNvPr>
            <p:cNvSpPr/>
            <p:nvPr/>
          </p:nvSpPr>
          <p:spPr>
            <a:xfrm>
              <a:off x="3113781" y="39315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17BD027-678E-F25D-2676-171BDF1B23B7}"/>
                </a:ext>
              </a:extLst>
            </p:cNvPr>
            <p:cNvSpPr/>
            <p:nvPr/>
          </p:nvSpPr>
          <p:spPr>
            <a:xfrm>
              <a:off x="3113781" y="38570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B5475D49-334D-AEA6-1CE0-2897D9572E08}"/>
                </a:ext>
              </a:extLst>
            </p:cNvPr>
            <p:cNvSpPr/>
            <p:nvPr/>
          </p:nvSpPr>
          <p:spPr>
            <a:xfrm>
              <a:off x="3113781" y="37785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61D1C275-F18B-0981-848B-1C61F50B0795}"/>
                </a:ext>
              </a:extLst>
            </p:cNvPr>
            <p:cNvSpPr/>
            <p:nvPr/>
          </p:nvSpPr>
          <p:spPr>
            <a:xfrm>
              <a:off x="3113781" y="3697825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573991CB-3C7B-2AF9-3A96-4C233CA004EE}"/>
                </a:ext>
              </a:extLst>
            </p:cNvPr>
            <p:cNvSpPr/>
            <p:nvPr/>
          </p:nvSpPr>
          <p:spPr>
            <a:xfrm>
              <a:off x="3113781" y="3619316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BB83189D-6781-7805-45D6-21C06018499A}"/>
                </a:ext>
              </a:extLst>
            </p:cNvPr>
            <p:cNvSpPr/>
            <p:nvPr/>
          </p:nvSpPr>
          <p:spPr>
            <a:xfrm>
              <a:off x="3113781" y="3544750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5CC6EF15-3AC9-50CA-F5D4-22FF6F41F057}"/>
                </a:ext>
              </a:extLst>
            </p:cNvPr>
            <p:cNvSpPr/>
            <p:nvPr/>
          </p:nvSpPr>
          <p:spPr>
            <a:xfrm>
              <a:off x="3113781" y="3466241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22604FA3-814A-09A1-FC25-3F03CB47D630}"/>
                </a:ext>
              </a:extLst>
            </p:cNvPr>
            <p:cNvSpPr/>
            <p:nvPr/>
          </p:nvSpPr>
          <p:spPr>
            <a:xfrm>
              <a:off x="3113781" y="33844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Würfel 14">
              <a:extLst>
                <a:ext uri="{FF2B5EF4-FFF2-40B4-BE49-F238E27FC236}">
                  <a16:creationId xmlns:a16="http://schemas.microsoft.com/office/drawing/2014/main" id="{12C79BC7-BC46-8821-9A7E-7D315B81C94A}"/>
                </a:ext>
              </a:extLst>
            </p:cNvPr>
            <p:cNvSpPr/>
            <p:nvPr/>
          </p:nvSpPr>
          <p:spPr>
            <a:xfrm>
              <a:off x="3113781" y="3305969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Würfel 15">
              <a:extLst>
                <a:ext uri="{FF2B5EF4-FFF2-40B4-BE49-F238E27FC236}">
                  <a16:creationId xmlns:a16="http://schemas.microsoft.com/office/drawing/2014/main" id="{662A9BCD-430B-A3E1-9C93-FF66102AA31A}"/>
                </a:ext>
              </a:extLst>
            </p:cNvPr>
            <p:cNvSpPr/>
            <p:nvPr/>
          </p:nvSpPr>
          <p:spPr>
            <a:xfrm>
              <a:off x="3113781" y="32314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Würfel 16">
              <a:extLst>
                <a:ext uri="{FF2B5EF4-FFF2-40B4-BE49-F238E27FC236}">
                  <a16:creationId xmlns:a16="http://schemas.microsoft.com/office/drawing/2014/main" id="{B4F3EDD7-1CC4-6837-DE58-8AAEEDD3C1FA}"/>
                </a:ext>
              </a:extLst>
            </p:cNvPr>
            <p:cNvSpPr/>
            <p:nvPr/>
          </p:nvSpPr>
          <p:spPr>
            <a:xfrm>
              <a:off x="3113781" y="3152894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12E0C87F-C62E-45AE-0D1C-074A914B2564}"/>
                </a:ext>
              </a:extLst>
            </p:cNvPr>
            <p:cNvSpPr/>
            <p:nvPr/>
          </p:nvSpPr>
          <p:spPr>
            <a:xfrm>
              <a:off x="3113781" y="30741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Würfel 18">
              <a:extLst>
                <a:ext uri="{FF2B5EF4-FFF2-40B4-BE49-F238E27FC236}">
                  <a16:creationId xmlns:a16="http://schemas.microsoft.com/office/drawing/2014/main" id="{9C7B2DC7-ABA2-EAEC-0E12-FA5FC7961A70}"/>
                </a:ext>
              </a:extLst>
            </p:cNvPr>
            <p:cNvSpPr/>
            <p:nvPr/>
          </p:nvSpPr>
          <p:spPr>
            <a:xfrm>
              <a:off x="3113781" y="29956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F0C69E7A-C55F-89E6-8CAD-E93BC51FA501}"/>
                </a:ext>
              </a:extLst>
            </p:cNvPr>
            <p:cNvSpPr/>
            <p:nvPr/>
          </p:nvSpPr>
          <p:spPr>
            <a:xfrm>
              <a:off x="3113781" y="29211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Würfel 20">
              <a:extLst>
                <a:ext uri="{FF2B5EF4-FFF2-40B4-BE49-F238E27FC236}">
                  <a16:creationId xmlns:a16="http://schemas.microsoft.com/office/drawing/2014/main" id="{7E09A737-7A65-04E8-FA52-4B99D91FFB1D}"/>
                </a:ext>
              </a:extLst>
            </p:cNvPr>
            <p:cNvSpPr/>
            <p:nvPr/>
          </p:nvSpPr>
          <p:spPr>
            <a:xfrm>
              <a:off x="3104545" y="28426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C2D8D55-FBB7-1DCA-4D69-CD5690D97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6" t="27345" r="39543" b="30492"/>
            <a:stretch/>
          </p:blipFill>
          <p:spPr>
            <a:xfrm>
              <a:off x="3289577" y="2511058"/>
              <a:ext cx="1893546" cy="1385783"/>
            </a:xfrm>
            <a:prstGeom prst="rect">
              <a:avLst/>
            </a:prstGeom>
            <a:scene3d>
              <a:camera prst="orthographicFront">
                <a:rot lat="2580000" lon="18261253" rev="18900000"/>
              </a:camera>
              <a:lightRig rig="threePt" dir="t"/>
            </a:scene3d>
          </p:spPr>
        </p:pic>
      </p:grpSp>
      <p:pic>
        <p:nvPicPr>
          <p:cNvPr id="31" name="Grafik 3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6C0E68AA-8566-1484-6659-D7053BE6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5" t="22204" r="27651" b="20791"/>
          <a:stretch/>
        </p:blipFill>
        <p:spPr>
          <a:xfrm rot="10800000">
            <a:off x="5196561" y="2368954"/>
            <a:ext cx="3768794" cy="2611125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59332758-C5CF-A2A1-1A61-E018BC1BFF0E}"/>
              </a:ext>
            </a:extLst>
          </p:cNvPr>
          <p:cNvSpPr/>
          <p:nvPr/>
        </p:nvSpPr>
        <p:spPr>
          <a:xfrm>
            <a:off x="2985721" y="3096157"/>
            <a:ext cx="2253713" cy="74756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Marching Cubes</a:t>
            </a:r>
            <a:r>
              <a:rPr lang="de-DE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636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1B75932-A301-92E4-F57C-04E5BEAC5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Marching cubes: A high resolution 3d surface construction algorithm</a:t>
            </a:r>
            <a:r>
              <a:rPr lang="en-US" dirty="0"/>
              <a:t> (</a:t>
            </a:r>
            <a:r>
              <a:rPr lang="en-US" dirty="0" err="1"/>
              <a:t>Lorensen</a:t>
            </a:r>
            <a:r>
              <a:rPr lang="en-US" dirty="0"/>
              <a:t> et al.)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3FA220B-C5CE-D587-96DC-CAF8E4000ABB}"/>
              </a:ext>
            </a:extLst>
          </p:cNvPr>
          <p:cNvGrpSpPr/>
          <p:nvPr/>
        </p:nvGrpSpPr>
        <p:grpSpPr>
          <a:xfrm>
            <a:off x="233347" y="2133842"/>
            <a:ext cx="2575139" cy="2742472"/>
            <a:chOff x="3104545" y="2511058"/>
            <a:chExt cx="2272848" cy="2276629"/>
          </a:xfrm>
        </p:grpSpPr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268389C9-066E-649B-3445-4CB6AF813FA3}"/>
                </a:ext>
              </a:extLst>
            </p:cNvPr>
            <p:cNvSpPr/>
            <p:nvPr/>
          </p:nvSpPr>
          <p:spPr>
            <a:xfrm>
              <a:off x="3113781" y="40100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6828F7F0-A57F-F2B1-CBD8-A8F664AEE415}"/>
                </a:ext>
              </a:extLst>
            </p:cNvPr>
            <p:cNvSpPr/>
            <p:nvPr/>
          </p:nvSpPr>
          <p:spPr>
            <a:xfrm>
              <a:off x="3113781" y="39315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17BD027-678E-F25D-2676-171BDF1B23B7}"/>
                </a:ext>
              </a:extLst>
            </p:cNvPr>
            <p:cNvSpPr/>
            <p:nvPr/>
          </p:nvSpPr>
          <p:spPr>
            <a:xfrm>
              <a:off x="3113781" y="38570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B5475D49-334D-AEA6-1CE0-2897D9572E08}"/>
                </a:ext>
              </a:extLst>
            </p:cNvPr>
            <p:cNvSpPr/>
            <p:nvPr/>
          </p:nvSpPr>
          <p:spPr>
            <a:xfrm>
              <a:off x="3113781" y="37785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61D1C275-F18B-0981-848B-1C61F50B0795}"/>
                </a:ext>
              </a:extLst>
            </p:cNvPr>
            <p:cNvSpPr/>
            <p:nvPr/>
          </p:nvSpPr>
          <p:spPr>
            <a:xfrm>
              <a:off x="3113781" y="3697825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573991CB-3C7B-2AF9-3A96-4C233CA004EE}"/>
                </a:ext>
              </a:extLst>
            </p:cNvPr>
            <p:cNvSpPr/>
            <p:nvPr/>
          </p:nvSpPr>
          <p:spPr>
            <a:xfrm>
              <a:off x="3113781" y="3619316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BB83189D-6781-7805-45D6-21C06018499A}"/>
                </a:ext>
              </a:extLst>
            </p:cNvPr>
            <p:cNvSpPr/>
            <p:nvPr/>
          </p:nvSpPr>
          <p:spPr>
            <a:xfrm>
              <a:off x="3113781" y="3544750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5CC6EF15-3AC9-50CA-F5D4-22FF6F41F057}"/>
                </a:ext>
              </a:extLst>
            </p:cNvPr>
            <p:cNvSpPr/>
            <p:nvPr/>
          </p:nvSpPr>
          <p:spPr>
            <a:xfrm>
              <a:off x="3113781" y="3466241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22604FA3-814A-09A1-FC25-3F03CB47D630}"/>
                </a:ext>
              </a:extLst>
            </p:cNvPr>
            <p:cNvSpPr/>
            <p:nvPr/>
          </p:nvSpPr>
          <p:spPr>
            <a:xfrm>
              <a:off x="3113781" y="33844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Würfel 14">
              <a:extLst>
                <a:ext uri="{FF2B5EF4-FFF2-40B4-BE49-F238E27FC236}">
                  <a16:creationId xmlns:a16="http://schemas.microsoft.com/office/drawing/2014/main" id="{12C79BC7-BC46-8821-9A7E-7D315B81C94A}"/>
                </a:ext>
              </a:extLst>
            </p:cNvPr>
            <p:cNvSpPr/>
            <p:nvPr/>
          </p:nvSpPr>
          <p:spPr>
            <a:xfrm>
              <a:off x="3113781" y="3305969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Würfel 15">
              <a:extLst>
                <a:ext uri="{FF2B5EF4-FFF2-40B4-BE49-F238E27FC236}">
                  <a16:creationId xmlns:a16="http://schemas.microsoft.com/office/drawing/2014/main" id="{662A9BCD-430B-A3E1-9C93-FF66102AA31A}"/>
                </a:ext>
              </a:extLst>
            </p:cNvPr>
            <p:cNvSpPr/>
            <p:nvPr/>
          </p:nvSpPr>
          <p:spPr>
            <a:xfrm>
              <a:off x="3113781" y="32314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Würfel 16">
              <a:extLst>
                <a:ext uri="{FF2B5EF4-FFF2-40B4-BE49-F238E27FC236}">
                  <a16:creationId xmlns:a16="http://schemas.microsoft.com/office/drawing/2014/main" id="{B4F3EDD7-1CC4-6837-DE58-8AAEEDD3C1FA}"/>
                </a:ext>
              </a:extLst>
            </p:cNvPr>
            <p:cNvSpPr/>
            <p:nvPr/>
          </p:nvSpPr>
          <p:spPr>
            <a:xfrm>
              <a:off x="3113781" y="3152894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12E0C87F-C62E-45AE-0D1C-074A914B2564}"/>
                </a:ext>
              </a:extLst>
            </p:cNvPr>
            <p:cNvSpPr/>
            <p:nvPr/>
          </p:nvSpPr>
          <p:spPr>
            <a:xfrm>
              <a:off x="3113781" y="30741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Würfel 18">
              <a:extLst>
                <a:ext uri="{FF2B5EF4-FFF2-40B4-BE49-F238E27FC236}">
                  <a16:creationId xmlns:a16="http://schemas.microsoft.com/office/drawing/2014/main" id="{9C7B2DC7-ABA2-EAEC-0E12-FA5FC7961A70}"/>
                </a:ext>
              </a:extLst>
            </p:cNvPr>
            <p:cNvSpPr/>
            <p:nvPr/>
          </p:nvSpPr>
          <p:spPr>
            <a:xfrm>
              <a:off x="3113781" y="29956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F0C69E7A-C55F-89E6-8CAD-E93BC51FA501}"/>
                </a:ext>
              </a:extLst>
            </p:cNvPr>
            <p:cNvSpPr/>
            <p:nvPr/>
          </p:nvSpPr>
          <p:spPr>
            <a:xfrm>
              <a:off x="3113781" y="29211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Würfel 20">
              <a:extLst>
                <a:ext uri="{FF2B5EF4-FFF2-40B4-BE49-F238E27FC236}">
                  <a16:creationId xmlns:a16="http://schemas.microsoft.com/office/drawing/2014/main" id="{7E09A737-7A65-04E8-FA52-4B99D91FFB1D}"/>
                </a:ext>
              </a:extLst>
            </p:cNvPr>
            <p:cNvSpPr/>
            <p:nvPr/>
          </p:nvSpPr>
          <p:spPr>
            <a:xfrm>
              <a:off x="3104545" y="28426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C2D8D55-FBB7-1DCA-4D69-CD5690D97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6" t="27345" r="39543" b="30492"/>
            <a:stretch/>
          </p:blipFill>
          <p:spPr>
            <a:xfrm>
              <a:off x="3289577" y="2511058"/>
              <a:ext cx="1893546" cy="1385783"/>
            </a:xfrm>
            <a:prstGeom prst="rect">
              <a:avLst/>
            </a:prstGeom>
            <a:scene3d>
              <a:camera prst="orthographicFront">
                <a:rot lat="2580000" lon="18261253" rev="18900000"/>
              </a:camera>
              <a:lightRig rig="threePt" dir="t"/>
            </a:scene3d>
          </p:spPr>
        </p:pic>
      </p:grpSp>
      <p:pic>
        <p:nvPicPr>
          <p:cNvPr id="31" name="Grafik 3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6C0E68AA-8566-1484-6659-D7053BE6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5" t="22204" r="27651" b="20791"/>
          <a:stretch/>
        </p:blipFill>
        <p:spPr>
          <a:xfrm rot="10800000">
            <a:off x="5196561" y="2368954"/>
            <a:ext cx="3768794" cy="2611125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59332758-C5CF-A2A1-1A61-E018BC1BFF0E}"/>
              </a:ext>
            </a:extLst>
          </p:cNvPr>
          <p:cNvSpPr/>
          <p:nvPr/>
        </p:nvSpPr>
        <p:spPr>
          <a:xfrm>
            <a:off x="2985721" y="3096157"/>
            <a:ext cx="2253713" cy="7475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Marching Cubes</a:t>
            </a:r>
            <a:r>
              <a:rPr lang="de-DE" baseline="30000" dirty="0"/>
              <a:t>1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E3B2A07-1EA0-D469-5B68-CD65CF21FEC8}"/>
              </a:ext>
            </a:extLst>
          </p:cNvPr>
          <p:cNvSpPr/>
          <p:nvPr/>
        </p:nvSpPr>
        <p:spPr>
          <a:xfrm rot="20791355">
            <a:off x="1922194" y="2372164"/>
            <a:ext cx="5514576" cy="2375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4000" dirty="0">
              <a:solidFill>
                <a:srgbClr val="FF0000"/>
              </a:solidFill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4000" dirty="0" err="1">
                <a:solidFill>
                  <a:srgbClr val="FF0000"/>
                </a:solidFill>
                <a:latin typeface="+mn-lt"/>
              </a:rPr>
              <a:t>Preprocessing</a:t>
            </a:r>
            <a:r>
              <a:rPr lang="de-DE" sz="4000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38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2"/>
            <a:ext cx="720000" cy="720000"/>
          </a:xfrm>
          <a:prstGeom prst="triangle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2"/>
            <a:ext cx="720000" cy="720000"/>
          </a:xfrm>
          <a:prstGeom prst="triangle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07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29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29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29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06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06"/>
            <a:ext cx="720000" cy="720000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221498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1581</Words>
  <Application>Microsoft Office PowerPoint</Application>
  <PresentationFormat>Bildschirmpräsentation (4:3)</PresentationFormat>
  <Paragraphs>634</Paragraphs>
  <Slides>40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40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NimbusRomNo9L-Regu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Explaining Anatomical Shape Variability Johannes Kiechle – 16.11.2022</vt:lpstr>
      <vt:lpstr>PowerPoint-Präsentation</vt:lpstr>
      <vt:lpstr>PowerPoint-Präsentation</vt:lpstr>
      <vt:lpstr>Raw Data</vt:lpstr>
      <vt:lpstr>Raw Data</vt:lpstr>
      <vt:lpstr>Raw Data</vt:lpstr>
      <vt:lpstr>PowerPoint-Präsentation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 </vt:lpstr>
      <vt:lpstr>Preprocessing – Procrustes Superimposition</vt:lpstr>
      <vt:lpstr>Preprocessing – Procrustes Superimposition</vt:lpstr>
      <vt:lpstr>Preprocessing – Procrustes Superimposition</vt:lpstr>
      <vt:lpstr>Preprocessing – Procrustes Superimposition</vt:lpstr>
      <vt:lpstr>PowerPoint-Präsentation</vt:lpstr>
      <vt:lpstr>Shape Analysis – ShapeWorks1</vt:lpstr>
      <vt:lpstr>PowerPoint-Präsentation</vt:lpstr>
      <vt:lpstr>Shape Analysis – Particle Based Model</vt:lpstr>
      <vt:lpstr>Shape Analysis – Particle Based Model (cont‘d)</vt:lpstr>
      <vt:lpstr>Shape Analysis – Particle Based Model (cont‘d)</vt:lpstr>
      <vt:lpstr>PowerPoint-Präsentation</vt:lpstr>
      <vt:lpstr>Shape Analysis – (Supervised) PCA1</vt:lpstr>
      <vt:lpstr>Shape Analysis – (Supervised) PCA (cont‘d)</vt:lpstr>
      <vt:lpstr>PowerPoint-Präsentation</vt:lpstr>
      <vt:lpstr>Shape Analysis - Variational Graph AE</vt:lpstr>
      <vt:lpstr>PowerPoint-Präsentation</vt:lpstr>
      <vt:lpstr>Shape Analysis – Mesh Registration</vt:lpstr>
      <vt:lpstr>Shape Analysis – Mesh Registration (cont‘d)</vt:lpstr>
      <vt:lpstr>Shape Analysis – Mesh Registration (cont‘d)</vt:lpstr>
      <vt:lpstr>PowerPoint-Präsentation</vt:lpstr>
      <vt:lpstr>Shape Analysis – Supervised Disentangling1</vt:lpstr>
      <vt:lpstr>PowerPoint-Präsentation</vt:lpstr>
      <vt:lpstr>Evaluation</vt:lpstr>
      <vt:lpstr>Evaluation – Synthetic Data</vt:lpstr>
      <vt:lpstr>Evaluation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Convolution Mesh Autoencoder for Disentangled Learning of Compact 3D Mesh Features using MRI Data</dc:title>
  <dc:creator>Kiechle, Johannes</dc:creator>
  <cp:lastModifiedBy>Kiechle, Johannes</cp:lastModifiedBy>
  <cp:revision>33</cp:revision>
  <cp:lastPrinted>2015-07-30T14:04:45Z</cp:lastPrinted>
  <dcterms:created xsi:type="dcterms:W3CDTF">2022-06-30T18:16:13Z</dcterms:created>
  <dcterms:modified xsi:type="dcterms:W3CDTF">2022-11-16T15:03:59Z</dcterms:modified>
</cp:coreProperties>
</file>